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8.xml" ContentType="application/vnd.openxmlformats-officedocument.drawingml.chart+xml"/>
  <Override PartName="/ppt/notesSlides/notesSlide20.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21.xml" ContentType="application/vnd.openxmlformats-officedocument.presentationml.notesSlide+xml"/>
  <Override PartName="/ppt/charts/chart11.xml" ContentType="application/vnd.openxmlformats-officedocument.drawingml.chart+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2"/>
  </p:notesMasterIdLst>
  <p:sldIdLst>
    <p:sldId id="256" r:id="rId2"/>
    <p:sldId id="326" r:id="rId3"/>
    <p:sldId id="281" r:id="rId4"/>
    <p:sldId id="279" r:id="rId5"/>
    <p:sldId id="283" r:id="rId6"/>
    <p:sldId id="280" r:id="rId7"/>
    <p:sldId id="282" r:id="rId8"/>
    <p:sldId id="284" r:id="rId9"/>
    <p:sldId id="285" r:id="rId10"/>
    <p:sldId id="286" r:id="rId11"/>
    <p:sldId id="291" r:id="rId12"/>
    <p:sldId id="332" r:id="rId13"/>
    <p:sldId id="333" r:id="rId14"/>
    <p:sldId id="344" r:id="rId15"/>
    <p:sldId id="343" r:id="rId16"/>
    <p:sldId id="347" r:id="rId17"/>
    <p:sldId id="345" r:id="rId18"/>
    <p:sldId id="346" r:id="rId19"/>
    <p:sldId id="348" r:id="rId20"/>
    <p:sldId id="349" r:id="rId21"/>
    <p:sldId id="350" r:id="rId22"/>
    <p:sldId id="292" r:id="rId23"/>
    <p:sldId id="311" r:id="rId24"/>
    <p:sldId id="258" r:id="rId25"/>
    <p:sldId id="293" r:id="rId26"/>
    <p:sldId id="294" r:id="rId27"/>
    <p:sldId id="295" r:id="rId28"/>
    <p:sldId id="296" r:id="rId29"/>
    <p:sldId id="257" r:id="rId30"/>
    <p:sldId id="259" r:id="rId31"/>
    <p:sldId id="264" r:id="rId32"/>
    <p:sldId id="266" r:id="rId33"/>
    <p:sldId id="297" r:id="rId34"/>
    <p:sldId id="300" r:id="rId35"/>
    <p:sldId id="267" r:id="rId36"/>
    <p:sldId id="268" r:id="rId37"/>
    <p:sldId id="269" r:id="rId38"/>
    <p:sldId id="298" r:id="rId39"/>
    <p:sldId id="288" r:id="rId40"/>
    <p:sldId id="289" r:id="rId41"/>
    <p:sldId id="290" r:id="rId42"/>
    <p:sldId id="299" r:id="rId43"/>
    <p:sldId id="301" r:id="rId44"/>
    <p:sldId id="302" r:id="rId45"/>
    <p:sldId id="303" r:id="rId46"/>
    <p:sldId id="304" r:id="rId47"/>
    <p:sldId id="305" r:id="rId48"/>
    <p:sldId id="275" r:id="rId49"/>
    <p:sldId id="306" r:id="rId50"/>
    <p:sldId id="307" r:id="rId51"/>
    <p:sldId id="261" r:id="rId52"/>
    <p:sldId id="308" r:id="rId53"/>
    <p:sldId id="309" r:id="rId54"/>
    <p:sldId id="260" r:id="rId55"/>
    <p:sldId id="262" r:id="rId56"/>
    <p:sldId id="310" r:id="rId57"/>
    <p:sldId id="429" r:id="rId58"/>
    <p:sldId id="430" r:id="rId59"/>
    <p:sldId id="312" r:id="rId60"/>
    <p:sldId id="313" r:id="rId61"/>
    <p:sldId id="320" r:id="rId62"/>
    <p:sldId id="391" r:id="rId63"/>
    <p:sldId id="392" r:id="rId64"/>
    <p:sldId id="393" r:id="rId65"/>
    <p:sldId id="394" r:id="rId66"/>
    <p:sldId id="395" r:id="rId67"/>
    <p:sldId id="396" r:id="rId68"/>
    <p:sldId id="321" r:id="rId69"/>
    <p:sldId id="322" r:id="rId70"/>
    <p:sldId id="323" r:id="rId71"/>
    <p:sldId id="324" r:id="rId72"/>
    <p:sldId id="278" r:id="rId73"/>
    <p:sldId id="277" r:id="rId74"/>
    <p:sldId id="398" r:id="rId75"/>
    <p:sldId id="420" r:id="rId76"/>
    <p:sldId id="421" r:id="rId77"/>
    <p:sldId id="422" r:id="rId78"/>
    <p:sldId id="423" r:id="rId79"/>
    <p:sldId id="424" r:id="rId80"/>
    <p:sldId id="425" r:id="rId81"/>
    <p:sldId id="426" r:id="rId82"/>
    <p:sldId id="427" r:id="rId83"/>
    <p:sldId id="428" r:id="rId84"/>
    <p:sldId id="399" r:id="rId85"/>
    <p:sldId id="400" r:id="rId86"/>
    <p:sldId id="401" r:id="rId87"/>
    <p:sldId id="402" r:id="rId88"/>
    <p:sldId id="403" r:id="rId89"/>
    <p:sldId id="404" r:id="rId90"/>
    <p:sldId id="405" r:id="rId91"/>
    <p:sldId id="406" r:id="rId92"/>
    <p:sldId id="407" r:id="rId93"/>
    <p:sldId id="408" r:id="rId94"/>
    <p:sldId id="409" r:id="rId95"/>
    <p:sldId id="410" r:id="rId96"/>
    <p:sldId id="411" r:id="rId97"/>
    <p:sldId id="412" r:id="rId98"/>
    <p:sldId id="413" r:id="rId99"/>
    <p:sldId id="414" r:id="rId100"/>
    <p:sldId id="415" r:id="rId101"/>
    <p:sldId id="416" r:id="rId102"/>
    <p:sldId id="417" r:id="rId103"/>
    <p:sldId id="418" r:id="rId104"/>
    <p:sldId id="419" r:id="rId105"/>
    <p:sldId id="378" r:id="rId106"/>
    <p:sldId id="376" r:id="rId107"/>
    <p:sldId id="377" r:id="rId108"/>
    <p:sldId id="379" r:id="rId109"/>
    <p:sldId id="380" r:id="rId110"/>
    <p:sldId id="382" r:id="rId1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130" autoAdjust="0"/>
    <p:restoredTop sz="83644" autoAdjust="0"/>
  </p:normalViewPr>
  <p:slideViewPr>
    <p:cSldViewPr>
      <p:cViewPr varScale="1">
        <p:scale>
          <a:sx n="100" d="100"/>
          <a:sy n="100" d="100"/>
        </p:scale>
        <p:origin x="976" y="168"/>
      </p:cViewPr>
      <p:guideLst>
        <p:guide orient="horz" pos="2160"/>
        <p:guide pos="2880"/>
      </p:guideLst>
    </p:cSldViewPr>
  </p:slideViewPr>
  <p:outlineViewPr>
    <p:cViewPr>
      <p:scale>
        <a:sx n="33" d="100"/>
        <a:sy n="33" d="100"/>
      </p:scale>
      <p:origin x="96" y="2419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ave\Desktop\replication-graphs.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1.xml.rels><?xml version="1.0" encoding="UTF-8" standalone="yes"?>
<Relationships xmlns="http://schemas.openxmlformats.org/package/2006/relationships"><Relationship Id="rId1" Type="http://schemas.openxmlformats.org/officeDocument/2006/relationships/oleObject" Target="file:///C:\Users\Dave\Desktop\parsing%20-graphs-V2.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Dave\Desktop\ACR\jellybean-graph.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ave\Desktop\replication-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ave\Desktop\SJDM%20presentation\past%20vs%20future%20disco\sign%20effect%20paper%20graphs%20-%20djh.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Dave\Desktop\SJDM%20presentation\past%20vs%20future%20disco\sign%20effect%20paper%20graphs%20-%20djh.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Dave\Desktop\SJDM%20presentation\past%20vs%20future%20disco\ToaD%20money%20analysis\Toad-cleaned-working-V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Dave\Desktop\SJDM%20presentation\past%20vs%20future%20disco\sign%20effect%20paper%20graphs%20-%20djh.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E:\Documents\Research\Enviro%20Disco\past%20vs%20future%20disco\sign%20effect%20(jelly%20bean%20paper)%20graph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Dave\Desktop\past%20vs%20future%20disco\sign%20effect%20(jelly%20bean%20paper)%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Sheet1!$B$2</c:f>
              <c:strCache>
                <c:ptCount val="1"/>
                <c:pt idx="0">
                  <c:v>Obtain four dollars</c:v>
                </c:pt>
              </c:strCache>
            </c:strRef>
          </c:tx>
          <c:spPr>
            <a:ln w="28575" cap="rnd">
              <a:solidFill>
                <a:schemeClr val="tx1"/>
              </a:solidFill>
              <a:prstDash val="sysDot"/>
              <a:round/>
            </a:ln>
            <a:effectLst/>
          </c:spPr>
          <c:marker>
            <c:symbol val="none"/>
          </c:marker>
          <c:cat>
            <c:strRef>
              <c:f>Sheet1!$A$3:$A$7</c:f>
              <c:strCache>
                <c:ptCount val="5"/>
                <c:pt idx="0">
                  <c:v>3 hours</c:v>
                </c:pt>
                <c:pt idx="1">
                  <c:v>24 hours</c:v>
                </c:pt>
                <c:pt idx="2">
                  <c:v>3 days</c:v>
                </c:pt>
                <c:pt idx="3">
                  <c:v>1 year</c:v>
                </c:pt>
                <c:pt idx="4">
                  <c:v>10 years</c:v>
                </c:pt>
              </c:strCache>
            </c:strRef>
          </c:cat>
          <c:val>
            <c:numRef>
              <c:f>Sheet1!$B$3:$B$7</c:f>
              <c:numCache>
                <c:formatCode>General</c:formatCode>
                <c:ptCount val="5"/>
                <c:pt idx="0">
                  <c:v>0.93</c:v>
                </c:pt>
                <c:pt idx="1">
                  <c:v>0.82</c:v>
                </c:pt>
                <c:pt idx="2">
                  <c:v>0.74</c:v>
                </c:pt>
                <c:pt idx="3">
                  <c:v>0.46</c:v>
                </c:pt>
                <c:pt idx="4">
                  <c:v>0.21</c:v>
                </c:pt>
              </c:numCache>
            </c:numRef>
          </c:val>
          <c:smooth val="0"/>
          <c:extLst>
            <c:ext xmlns:c16="http://schemas.microsoft.com/office/drawing/2014/chart" uri="{C3380CC4-5D6E-409C-BE32-E72D297353CC}">
              <c16:uniqueId val="{00000000-4970-4363-9234-258F829C1751}"/>
            </c:ext>
          </c:extLst>
        </c:ser>
        <c:ser>
          <c:idx val="1"/>
          <c:order val="1"/>
          <c:tx>
            <c:strRef>
              <c:f>Sheet1!$C$2</c:f>
              <c:strCache>
                <c:ptCount val="1"/>
                <c:pt idx="0">
                  <c:v>Avoid losing four dollars</c:v>
                </c:pt>
              </c:strCache>
            </c:strRef>
          </c:tx>
          <c:spPr>
            <a:ln w="28575" cap="rnd">
              <a:solidFill>
                <a:schemeClr val="tx1">
                  <a:lumMod val="50000"/>
                  <a:lumOff val="50000"/>
                </a:schemeClr>
              </a:solidFill>
              <a:prstDash val="sysDot"/>
              <a:round/>
            </a:ln>
            <a:effectLst/>
          </c:spPr>
          <c:marker>
            <c:symbol val="none"/>
          </c:marker>
          <c:cat>
            <c:strRef>
              <c:f>Sheet1!$A$3:$A$7</c:f>
              <c:strCache>
                <c:ptCount val="5"/>
                <c:pt idx="0">
                  <c:v>3 hours</c:v>
                </c:pt>
                <c:pt idx="1">
                  <c:v>24 hours</c:v>
                </c:pt>
                <c:pt idx="2">
                  <c:v>3 days</c:v>
                </c:pt>
                <c:pt idx="3">
                  <c:v>1 year</c:v>
                </c:pt>
                <c:pt idx="4">
                  <c:v>10 years</c:v>
                </c:pt>
              </c:strCache>
            </c:strRef>
          </c:cat>
          <c:val>
            <c:numRef>
              <c:f>Sheet1!$C$3:$C$7</c:f>
              <c:numCache>
                <c:formatCode>General</c:formatCode>
                <c:ptCount val="5"/>
                <c:pt idx="0">
                  <c:v>0.97</c:v>
                </c:pt>
                <c:pt idx="1">
                  <c:v>0.91</c:v>
                </c:pt>
                <c:pt idx="2">
                  <c:v>0.75</c:v>
                </c:pt>
                <c:pt idx="3">
                  <c:v>0.54</c:v>
                </c:pt>
                <c:pt idx="4">
                  <c:v>0.32</c:v>
                </c:pt>
              </c:numCache>
            </c:numRef>
          </c:val>
          <c:smooth val="0"/>
          <c:extLst>
            <c:ext xmlns:c16="http://schemas.microsoft.com/office/drawing/2014/chart" uri="{C3380CC4-5D6E-409C-BE32-E72D297353CC}">
              <c16:uniqueId val="{00000001-4970-4363-9234-258F829C1751}"/>
            </c:ext>
          </c:extLst>
        </c:ser>
        <c:ser>
          <c:idx val="2"/>
          <c:order val="2"/>
          <c:tx>
            <c:strRef>
              <c:f>Sheet1!$D$2</c:f>
              <c:strCache>
                <c:ptCount val="1"/>
                <c:pt idx="0">
                  <c:v>Avoid losing one thousand dollars</c:v>
                </c:pt>
              </c:strCache>
            </c:strRef>
          </c:tx>
          <c:spPr>
            <a:ln w="28575" cap="rnd">
              <a:solidFill>
                <a:schemeClr val="tx1">
                  <a:lumMod val="50000"/>
                  <a:lumOff val="50000"/>
                </a:schemeClr>
              </a:solidFill>
              <a:prstDash val="sysDash"/>
              <a:round/>
            </a:ln>
            <a:effectLst/>
          </c:spPr>
          <c:marker>
            <c:symbol val="none"/>
          </c:marker>
          <c:cat>
            <c:strRef>
              <c:f>Sheet1!$A$3:$A$7</c:f>
              <c:strCache>
                <c:ptCount val="5"/>
                <c:pt idx="0">
                  <c:v>3 hours</c:v>
                </c:pt>
                <c:pt idx="1">
                  <c:v>24 hours</c:v>
                </c:pt>
                <c:pt idx="2">
                  <c:v>3 days</c:v>
                </c:pt>
                <c:pt idx="3">
                  <c:v>1 year</c:v>
                </c:pt>
                <c:pt idx="4">
                  <c:v>10 years</c:v>
                </c:pt>
              </c:strCache>
            </c:strRef>
          </c:cat>
          <c:val>
            <c:numRef>
              <c:f>Sheet1!$D$3:$D$7</c:f>
              <c:numCache>
                <c:formatCode>General</c:formatCode>
                <c:ptCount val="5"/>
                <c:pt idx="0">
                  <c:v>0.97</c:v>
                </c:pt>
                <c:pt idx="1">
                  <c:v>0.96</c:v>
                </c:pt>
                <c:pt idx="2">
                  <c:v>0.94</c:v>
                </c:pt>
                <c:pt idx="3">
                  <c:v>0.91</c:v>
                </c:pt>
                <c:pt idx="4">
                  <c:v>0.68</c:v>
                </c:pt>
              </c:numCache>
            </c:numRef>
          </c:val>
          <c:smooth val="0"/>
          <c:extLst>
            <c:ext xmlns:c16="http://schemas.microsoft.com/office/drawing/2014/chart" uri="{C3380CC4-5D6E-409C-BE32-E72D297353CC}">
              <c16:uniqueId val="{00000002-4970-4363-9234-258F829C1751}"/>
            </c:ext>
          </c:extLst>
        </c:ser>
        <c:ser>
          <c:idx val="3"/>
          <c:order val="3"/>
          <c:tx>
            <c:strRef>
              <c:f>Sheet1!$E$2</c:f>
              <c:strCache>
                <c:ptCount val="1"/>
                <c:pt idx="0">
                  <c:v>Kiss from movie star</c:v>
                </c:pt>
              </c:strCache>
            </c:strRef>
          </c:tx>
          <c:spPr>
            <a:ln w="28575" cap="rnd">
              <a:solidFill>
                <a:schemeClr val="tx1"/>
              </a:solidFill>
              <a:round/>
            </a:ln>
            <a:effectLst/>
          </c:spPr>
          <c:marker>
            <c:symbol val="none"/>
          </c:marker>
          <c:errBars>
            <c:errDir val="y"/>
            <c:errBarType val="both"/>
            <c:errValType val="cust"/>
            <c:noEndCap val="0"/>
            <c:plus>
              <c:numRef>
                <c:f>Sheet1!$S$3:$S$7</c:f>
                <c:numCache>
                  <c:formatCode>General</c:formatCode>
                  <c:ptCount val="5"/>
                  <c:pt idx="0">
                    <c:v>0.30380000000000001</c:v>
                  </c:pt>
                  <c:pt idx="1">
                    <c:v>0.54879999999999995</c:v>
                  </c:pt>
                  <c:pt idx="2">
                    <c:v>0.95452000000000004</c:v>
                  </c:pt>
                  <c:pt idx="3">
                    <c:v>0.57820000000000005</c:v>
                  </c:pt>
                  <c:pt idx="4">
                    <c:v>0.30575999999999998</c:v>
                  </c:pt>
                </c:numCache>
              </c:numRef>
            </c:plus>
            <c:minus>
              <c:numRef>
                <c:f>Sheet1!$S$3:$S$7</c:f>
                <c:numCache>
                  <c:formatCode>General</c:formatCode>
                  <c:ptCount val="5"/>
                  <c:pt idx="0">
                    <c:v>0.30380000000000001</c:v>
                  </c:pt>
                  <c:pt idx="1">
                    <c:v>0.54879999999999995</c:v>
                  </c:pt>
                  <c:pt idx="2">
                    <c:v>0.95452000000000004</c:v>
                  </c:pt>
                  <c:pt idx="3">
                    <c:v>0.57820000000000005</c:v>
                  </c:pt>
                  <c:pt idx="4">
                    <c:v>0.30575999999999998</c:v>
                  </c:pt>
                </c:numCache>
              </c:numRef>
            </c:minus>
            <c:spPr>
              <a:noFill/>
              <a:ln w="9525" cap="flat" cmpd="sng" algn="ctr">
                <a:solidFill>
                  <a:schemeClr val="tx1">
                    <a:lumMod val="65000"/>
                    <a:lumOff val="35000"/>
                  </a:schemeClr>
                </a:solidFill>
                <a:round/>
              </a:ln>
              <a:effectLst/>
            </c:spPr>
          </c:errBars>
          <c:cat>
            <c:strRef>
              <c:f>Sheet1!$A$3:$A$7</c:f>
              <c:strCache>
                <c:ptCount val="5"/>
                <c:pt idx="0">
                  <c:v>3 hours</c:v>
                </c:pt>
                <c:pt idx="1">
                  <c:v>24 hours</c:v>
                </c:pt>
                <c:pt idx="2">
                  <c:v>3 days</c:v>
                </c:pt>
                <c:pt idx="3">
                  <c:v>1 year</c:v>
                </c:pt>
                <c:pt idx="4">
                  <c:v>10 years</c:v>
                </c:pt>
              </c:strCache>
            </c:strRef>
          </c:cat>
          <c:val>
            <c:numRef>
              <c:f>Sheet1!$E$3:$E$7</c:f>
              <c:numCache>
                <c:formatCode>General</c:formatCode>
                <c:ptCount val="5"/>
                <c:pt idx="0">
                  <c:v>1.3</c:v>
                </c:pt>
                <c:pt idx="1">
                  <c:v>1.59</c:v>
                </c:pt>
                <c:pt idx="2">
                  <c:v>1.78</c:v>
                </c:pt>
                <c:pt idx="3">
                  <c:v>1.31</c:v>
                </c:pt>
                <c:pt idx="4">
                  <c:v>0.63900000000000001</c:v>
                </c:pt>
              </c:numCache>
            </c:numRef>
          </c:val>
          <c:smooth val="0"/>
          <c:extLst>
            <c:ext xmlns:c16="http://schemas.microsoft.com/office/drawing/2014/chart" uri="{C3380CC4-5D6E-409C-BE32-E72D297353CC}">
              <c16:uniqueId val="{00000003-4970-4363-9234-258F829C1751}"/>
            </c:ext>
          </c:extLst>
        </c:ser>
        <c:ser>
          <c:idx val="4"/>
          <c:order val="4"/>
          <c:tx>
            <c:strRef>
              <c:f>Sheet1!$F$2</c:f>
              <c:strCache>
                <c:ptCount val="1"/>
                <c:pt idx="0">
                  <c:v>Electric shock</c:v>
                </c:pt>
              </c:strCache>
            </c:strRef>
          </c:tx>
          <c:spPr>
            <a:ln w="28575" cap="rnd">
              <a:solidFill>
                <a:schemeClr val="tx1">
                  <a:lumMod val="50000"/>
                  <a:lumOff val="50000"/>
                </a:schemeClr>
              </a:solidFill>
              <a:round/>
            </a:ln>
            <a:effectLst/>
          </c:spPr>
          <c:marker>
            <c:symbol val="none"/>
          </c:marker>
          <c:cat>
            <c:strRef>
              <c:f>Sheet1!$A$3:$A$7</c:f>
              <c:strCache>
                <c:ptCount val="5"/>
                <c:pt idx="0">
                  <c:v>3 hours</c:v>
                </c:pt>
                <c:pt idx="1">
                  <c:v>24 hours</c:v>
                </c:pt>
                <c:pt idx="2">
                  <c:v>3 days</c:v>
                </c:pt>
                <c:pt idx="3">
                  <c:v>1 year</c:v>
                </c:pt>
                <c:pt idx="4">
                  <c:v>10 years</c:v>
                </c:pt>
              </c:strCache>
            </c:strRef>
          </c:cat>
          <c:val>
            <c:numRef>
              <c:f>Sheet1!$F$3:$F$7</c:f>
              <c:numCache>
                <c:formatCode>General</c:formatCode>
                <c:ptCount val="5"/>
                <c:pt idx="0">
                  <c:v>1</c:v>
                </c:pt>
                <c:pt idx="1">
                  <c:v>0.99</c:v>
                </c:pt>
                <c:pt idx="2">
                  <c:v>1.01</c:v>
                </c:pt>
                <c:pt idx="3">
                  <c:v>1.23</c:v>
                </c:pt>
                <c:pt idx="4">
                  <c:v>1.84</c:v>
                </c:pt>
              </c:numCache>
            </c:numRef>
          </c:val>
          <c:smooth val="0"/>
          <c:extLst>
            <c:ext xmlns:c16="http://schemas.microsoft.com/office/drawing/2014/chart" uri="{C3380CC4-5D6E-409C-BE32-E72D297353CC}">
              <c16:uniqueId val="{00000004-4970-4363-9234-258F829C1751}"/>
            </c:ext>
          </c:extLst>
        </c:ser>
        <c:dLbls>
          <c:showLegendKey val="0"/>
          <c:showVal val="0"/>
          <c:showCatName val="0"/>
          <c:showSerName val="0"/>
          <c:showPercent val="0"/>
          <c:showBubbleSize val="0"/>
        </c:dLbls>
        <c:smooth val="0"/>
        <c:axId val="182949760"/>
        <c:axId val="182951296"/>
      </c:lineChart>
      <c:catAx>
        <c:axId val="182949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82951296"/>
        <c:crosses val="autoZero"/>
        <c:auto val="1"/>
        <c:lblAlgn val="ctr"/>
        <c:lblOffset val="100"/>
        <c:noMultiLvlLbl val="0"/>
      </c:catAx>
      <c:valAx>
        <c:axId val="182951296"/>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182949760"/>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Table3!$C$12</c:f>
              <c:strCache>
                <c:ptCount val="1"/>
                <c:pt idx="0">
                  <c:v>Gain</c:v>
                </c:pt>
              </c:strCache>
            </c:strRef>
          </c:tx>
          <c:spPr>
            <a:solidFill>
              <a:schemeClr val="bg1">
                <a:lumMod val="95000"/>
              </a:schemeClr>
            </a:solidFill>
            <a:ln>
              <a:solidFill>
                <a:schemeClr val="tx1"/>
              </a:solidFill>
            </a:ln>
          </c:spPr>
          <c:invertIfNegative val="0"/>
          <c:errBars>
            <c:errBarType val="both"/>
            <c:errValType val="cust"/>
            <c:noEndCap val="0"/>
            <c:plus>
              <c:numRef>
                <c:f>Table3!$G$12:$H$12</c:f>
                <c:numCache>
                  <c:formatCode>General</c:formatCode>
                  <c:ptCount val="2"/>
                  <c:pt idx="0">
                    <c:v>2.2000000000000002</c:v>
                  </c:pt>
                  <c:pt idx="1">
                    <c:v>3.1</c:v>
                  </c:pt>
                </c:numCache>
              </c:numRef>
            </c:plus>
            <c:minus>
              <c:numRef>
                <c:f>Table3!$G$12:$H$12</c:f>
                <c:numCache>
                  <c:formatCode>General</c:formatCode>
                  <c:ptCount val="2"/>
                  <c:pt idx="0">
                    <c:v>2.2000000000000002</c:v>
                  </c:pt>
                  <c:pt idx="1">
                    <c:v>3.1</c:v>
                  </c:pt>
                </c:numCache>
              </c:numRef>
            </c:minus>
          </c:errBars>
          <c:cat>
            <c:strRef>
              <c:f>Table3!$D$11:$E$11</c:f>
              <c:strCache>
                <c:ptCount val="2"/>
                <c:pt idx="0">
                  <c:v>Experience</c:v>
                </c:pt>
                <c:pt idx="1">
                  <c:v>Anticipation</c:v>
                </c:pt>
              </c:strCache>
            </c:strRef>
          </c:cat>
          <c:val>
            <c:numRef>
              <c:f>Table3!$D$12:$E$12</c:f>
              <c:numCache>
                <c:formatCode>General</c:formatCode>
                <c:ptCount val="2"/>
                <c:pt idx="0">
                  <c:v>41.845999999999997</c:v>
                </c:pt>
                <c:pt idx="1">
                  <c:v>-1.4439999999999997</c:v>
                </c:pt>
              </c:numCache>
            </c:numRef>
          </c:val>
          <c:extLst>
            <c:ext xmlns:c16="http://schemas.microsoft.com/office/drawing/2014/chart" uri="{C3380CC4-5D6E-409C-BE32-E72D297353CC}">
              <c16:uniqueId val="{00000000-E10E-8A46-A1B3-1270E96D8392}"/>
            </c:ext>
          </c:extLst>
        </c:ser>
        <c:ser>
          <c:idx val="1"/>
          <c:order val="1"/>
          <c:tx>
            <c:strRef>
              <c:f>Table3!$C$13</c:f>
              <c:strCache>
                <c:ptCount val="1"/>
                <c:pt idx="0">
                  <c:v>Loss</c:v>
                </c:pt>
              </c:strCache>
            </c:strRef>
          </c:tx>
          <c:spPr>
            <a:solidFill>
              <a:schemeClr val="bg1">
                <a:lumMod val="75000"/>
              </a:schemeClr>
            </a:solidFill>
            <a:ln>
              <a:solidFill>
                <a:schemeClr val="tx1"/>
              </a:solidFill>
            </a:ln>
          </c:spPr>
          <c:invertIfNegative val="0"/>
          <c:errBars>
            <c:errBarType val="both"/>
            <c:errValType val="cust"/>
            <c:noEndCap val="0"/>
            <c:plus>
              <c:numRef>
                <c:f>Table3!$G$13:$H$13</c:f>
                <c:numCache>
                  <c:formatCode>General</c:formatCode>
                  <c:ptCount val="2"/>
                  <c:pt idx="0">
                    <c:v>2</c:v>
                  </c:pt>
                  <c:pt idx="1">
                    <c:v>2.9</c:v>
                  </c:pt>
                </c:numCache>
              </c:numRef>
            </c:plus>
            <c:minus>
              <c:numRef>
                <c:f>Table3!$G$13:$H$13</c:f>
                <c:numCache>
                  <c:formatCode>General</c:formatCode>
                  <c:ptCount val="2"/>
                  <c:pt idx="0">
                    <c:v>2</c:v>
                  </c:pt>
                  <c:pt idx="1">
                    <c:v>2.9</c:v>
                  </c:pt>
                </c:numCache>
              </c:numRef>
            </c:minus>
          </c:errBars>
          <c:cat>
            <c:strRef>
              <c:f>Table3!$D$11:$E$11</c:f>
              <c:strCache>
                <c:ptCount val="2"/>
                <c:pt idx="0">
                  <c:v>Experience</c:v>
                </c:pt>
                <c:pt idx="1">
                  <c:v>Anticipation</c:v>
                </c:pt>
              </c:strCache>
            </c:strRef>
          </c:cat>
          <c:val>
            <c:numRef>
              <c:f>Table3!$D$13:$E$13</c:f>
              <c:numCache>
                <c:formatCode>General</c:formatCode>
                <c:ptCount val="2"/>
                <c:pt idx="0">
                  <c:v>-40.186</c:v>
                </c:pt>
                <c:pt idx="1">
                  <c:v>-22.798000000000002</c:v>
                </c:pt>
              </c:numCache>
            </c:numRef>
          </c:val>
          <c:extLst>
            <c:ext xmlns:c16="http://schemas.microsoft.com/office/drawing/2014/chart" uri="{C3380CC4-5D6E-409C-BE32-E72D297353CC}">
              <c16:uniqueId val="{00000001-E10E-8A46-A1B3-1270E96D8392}"/>
            </c:ext>
          </c:extLst>
        </c:ser>
        <c:dLbls>
          <c:showLegendKey val="0"/>
          <c:showVal val="0"/>
          <c:showCatName val="0"/>
          <c:showSerName val="0"/>
          <c:showPercent val="0"/>
          <c:showBubbleSize val="0"/>
        </c:dLbls>
        <c:gapWidth val="150"/>
        <c:axId val="137980928"/>
        <c:axId val="137986816"/>
      </c:barChart>
      <c:catAx>
        <c:axId val="137980928"/>
        <c:scaling>
          <c:orientation val="minMax"/>
        </c:scaling>
        <c:delete val="0"/>
        <c:axPos val="b"/>
        <c:numFmt formatCode="General" sourceLinked="0"/>
        <c:majorTickMark val="out"/>
        <c:minorTickMark val="none"/>
        <c:tickLblPos val="low"/>
        <c:crossAx val="137986816"/>
        <c:crosses val="autoZero"/>
        <c:auto val="1"/>
        <c:lblAlgn val="ctr"/>
        <c:lblOffset val="100"/>
        <c:noMultiLvlLbl val="0"/>
      </c:catAx>
      <c:valAx>
        <c:axId val="137986816"/>
        <c:scaling>
          <c:orientation val="minMax"/>
        </c:scaling>
        <c:delete val="0"/>
        <c:axPos val="l"/>
        <c:title>
          <c:tx>
            <c:rich>
              <a:bodyPr rot="-5400000" vert="horz"/>
              <a:lstStyle/>
              <a:p>
                <a:pPr>
                  <a:defRPr/>
                </a:pPr>
                <a:r>
                  <a:rPr lang="en-US"/>
                  <a:t>Mean Utility</a:t>
                </a:r>
              </a:p>
            </c:rich>
          </c:tx>
          <c:overlay val="0"/>
        </c:title>
        <c:numFmt formatCode="General" sourceLinked="1"/>
        <c:majorTickMark val="out"/>
        <c:minorTickMark val="none"/>
        <c:tickLblPos val="nextTo"/>
        <c:crossAx val="137980928"/>
        <c:crosses val="autoZero"/>
        <c:crossBetween val="between"/>
      </c:valAx>
    </c:plotArea>
    <c:legend>
      <c:legendPos val="r"/>
      <c:layout>
        <c:manualLayout>
          <c:xMode val="edge"/>
          <c:yMode val="edge"/>
          <c:x val="0.54823731408573928"/>
          <c:y val="6.4430956547098281E-2"/>
          <c:w val="0.39497253815495287"/>
          <c:h val="0.31095290172061824"/>
        </c:manualLayout>
      </c:layout>
      <c:overlay val="0"/>
    </c:legend>
    <c:plotVisOnly val="1"/>
    <c:dispBlanksAs val="gap"/>
    <c:showDLblsOverMax val="0"/>
  </c:chart>
  <c:spPr>
    <a:ln>
      <a:noFill/>
    </a:ln>
  </c:spPr>
  <c:txPr>
    <a:bodyPr/>
    <a:lstStyle/>
    <a:p>
      <a:pPr>
        <a:defRPr sz="2400">
          <a:latin typeface="+mj-lt"/>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Positive Anticipation</c:v>
                </c:pt>
              </c:strCache>
            </c:strRef>
          </c:tx>
          <c:spPr>
            <a:solidFill>
              <a:schemeClr val="bg1"/>
            </a:solidFill>
            <a:ln w="38100">
              <a:solidFill>
                <a:schemeClr val="tx1"/>
              </a:solidFill>
            </a:ln>
            <a:effectLst/>
          </c:spPr>
          <c:invertIfNegative val="0"/>
          <c:errBars>
            <c:errBarType val="both"/>
            <c:errValType val="cust"/>
            <c:noEndCap val="0"/>
            <c:plus>
              <c:numRef>
                <c:f>Sheet1!$F$2:$F$3</c:f>
                <c:numCache>
                  <c:formatCode>General</c:formatCode>
                  <c:ptCount val="2"/>
                  <c:pt idx="0">
                    <c:v>1.4365844822724743</c:v>
                  </c:pt>
                  <c:pt idx="1">
                    <c:v>0.9561102319866579</c:v>
                  </c:pt>
                </c:numCache>
              </c:numRef>
            </c:plus>
            <c:minus>
              <c:numRef>
                <c:f>Sheet1!$F$2:$F$3</c:f>
                <c:numCache>
                  <c:formatCode>General</c:formatCode>
                  <c:ptCount val="2"/>
                  <c:pt idx="0">
                    <c:v>1.4365844822724743</c:v>
                  </c:pt>
                  <c:pt idx="1">
                    <c:v>0.9561102319866579</c:v>
                  </c:pt>
                </c:numCache>
              </c:numRef>
            </c:minus>
            <c:spPr>
              <a:noFill/>
              <a:ln w="38100" cap="flat" cmpd="sng" algn="ctr">
                <a:solidFill>
                  <a:schemeClr val="tx1"/>
                </a:solidFill>
                <a:round/>
              </a:ln>
              <a:effectLst/>
            </c:spPr>
          </c:errBars>
          <c:cat>
            <c:strRef>
              <c:f>Sheet1!$A$2:$A$3</c:f>
              <c:strCache>
                <c:ptCount val="2"/>
                <c:pt idx="0">
                  <c:v>Positive Events</c:v>
                </c:pt>
                <c:pt idx="1">
                  <c:v>Negative Events</c:v>
                </c:pt>
              </c:strCache>
            </c:strRef>
          </c:cat>
          <c:val>
            <c:numRef>
              <c:f>Sheet1!$B$2:$B$3</c:f>
              <c:numCache>
                <c:formatCode>General</c:formatCode>
                <c:ptCount val="2"/>
                <c:pt idx="0">
                  <c:v>50.535558780841797</c:v>
                </c:pt>
                <c:pt idx="1">
                  <c:v>12.984034833091437</c:v>
                </c:pt>
              </c:numCache>
            </c:numRef>
          </c:val>
          <c:extLst>
            <c:ext xmlns:c16="http://schemas.microsoft.com/office/drawing/2014/chart" uri="{C3380CC4-5D6E-409C-BE32-E72D297353CC}">
              <c16:uniqueId val="{00000000-220A-3548-9BEB-C97890CD37CA}"/>
            </c:ext>
          </c:extLst>
        </c:ser>
        <c:ser>
          <c:idx val="1"/>
          <c:order val="1"/>
          <c:tx>
            <c:strRef>
              <c:f>Sheet1!$C$1</c:f>
              <c:strCache>
                <c:ptCount val="1"/>
                <c:pt idx="0">
                  <c:v>Negative Anticipation</c:v>
                </c:pt>
              </c:strCache>
            </c:strRef>
          </c:tx>
          <c:spPr>
            <a:solidFill>
              <a:schemeClr val="bg1">
                <a:lumMod val="50000"/>
              </a:schemeClr>
            </a:solidFill>
            <a:ln w="38100">
              <a:solidFill>
                <a:schemeClr val="tx1"/>
              </a:solidFill>
            </a:ln>
            <a:effectLst/>
          </c:spPr>
          <c:invertIfNegative val="0"/>
          <c:errBars>
            <c:errBarType val="both"/>
            <c:errValType val="cust"/>
            <c:noEndCap val="0"/>
            <c:plus>
              <c:numRef>
                <c:f>Sheet1!$G$2:$G$3</c:f>
                <c:numCache>
                  <c:formatCode>General</c:formatCode>
                  <c:ptCount val="2"/>
                  <c:pt idx="0">
                    <c:v>1.2926834613982559</c:v>
                  </c:pt>
                  <c:pt idx="1">
                    <c:v>1.4043240396569785</c:v>
                  </c:pt>
                </c:numCache>
              </c:numRef>
            </c:plus>
            <c:minus>
              <c:numRef>
                <c:f>Sheet1!$G$2:$G$3</c:f>
                <c:numCache>
                  <c:formatCode>General</c:formatCode>
                  <c:ptCount val="2"/>
                  <c:pt idx="0">
                    <c:v>1.2926834613982559</c:v>
                  </c:pt>
                  <c:pt idx="1">
                    <c:v>1.4043240396569785</c:v>
                  </c:pt>
                </c:numCache>
              </c:numRef>
            </c:minus>
            <c:spPr>
              <a:noFill/>
              <a:ln w="38100" cap="flat" cmpd="sng" algn="ctr">
                <a:solidFill>
                  <a:schemeClr val="tx1"/>
                </a:solidFill>
                <a:round/>
              </a:ln>
              <a:effectLst/>
            </c:spPr>
          </c:errBars>
          <c:cat>
            <c:strRef>
              <c:f>Sheet1!$A$2:$A$3</c:f>
              <c:strCache>
                <c:ptCount val="2"/>
                <c:pt idx="0">
                  <c:v>Positive Events</c:v>
                </c:pt>
                <c:pt idx="1">
                  <c:v>Negative Events</c:v>
                </c:pt>
              </c:strCache>
            </c:strRef>
          </c:cat>
          <c:val>
            <c:numRef>
              <c:f>Sheet1!$C$2:$C$3</c:f>
              <c:numCache>
                <c:formatCode>General</c:formatCode>
                <c:ptCount val="2"/>
                <c:pt idx="0">
                  <c:v>26.709724238026126</c:v>
                </c:pt>
                <c:pt idx="1">
                  <c:v>63.570391872278663</c:v>
                </c:pt>
              </c:numCache>
            </c:numRef>
          </c:val>
          <c:extLst>
            <c:ext xmlns:c16="http://schemas.microsoft.com/office/drawing/2014/chart" uri="{C3380CC4-5D6E-409C-BE32-E72D297353CC}">
              <c16:uniqueId val="{00000001-220A-3548-9BEB-C97890CD37CA}"/>
            </c:ext>
          </c:extLst>
        </c:ser>
        <c:dLbls>
          <c:showLegendKey val="0"/>
          <c:showVal val="0"/>
          <c:showCatName val="0"/>
          <c:showSerName val="0"/>
          <c:showPercent val="0"/>
          <c:showBubbleSize val="0"/>
        </c:dLbls>
        <c:gapWidth val="219"/>
        <c:overlap val="-27"/>
        <c:axId val="183583488"/>
        <c:axId val="183585024"/>
      </c:barChart>
      <c:catAx>
        <c:axId val="183583488"/>
        <c:scaling>
          <c:orientation val="minMax"/>
        </c:scaling>
        <c:delete val="0"/>
        <c:axPos val="b"/>
        <c:numFmt formatCode="General" sourceLinked="1"/>
        <c:majorTickMark val="none"/>
        <c:minorTickMark val="none"/>
        <c:tickLblPos val="nextTo"/>
        <c:spPr>
          <a:noFill/>
          <a:ln w="38100" cap="flat" cmpd="sng" algn="ctr">
            <a:solidFill>
              <a:schemeClr val="tx1"/>
            </a:solidFill>
            <a:round/>
          </a:ln>
          <a:effectLst/>
        </c:spPr>
        <c:txPr>
          <a:bodyPr rot="-60000000" vert="horz"/>
          <a:lstStyle/>
          <a:p>
            <a:pPr>
              <a:defRPr/>
            </a:pPr>
            <a:endParaRPr lang="en-US"/>
          </a:p>
        </c:txPr>
        <c:crossAx val="183585024"/>
        <c:crosses val="autoZero"/>
        <c:auto val="1"/>
        <c:lblAlgn val="ctr"/>
        <c:lblOffset val="100"/>
        <c:noMultiLvlLbl val="0"/>
      </c:catAx>
      <c:valAx>
        <c:axId val="183585024"/>
        <c:scaling>
          <c:orientation val="minMax"/>
        </c:scaling>
        <c:delete val="0"/>
        <c:axPos val="l"/>
        <c:numFmt formatCode="General" sourceLinked="1"/>
        <c:majorTickMark val="in"/>
        <c:minorTickMark val="none"/>
        <c:tickLblPos val="nextTo"/>
        <c:spPr>
          <a:noFill/>
          <a:ln w="38100">
            <a:solidFill>
              <a:schemeClr val="tx1"/>
            </a:solidFill>
          </a:ln>
          <a:effectLst/>
        </c:spPr>
        <c:txPr>
          <a:bodyPr rot="-60000000" vert="horz"/>
          <a:lstStyle/>
          <a:p>
            <a:pPr>
              <a:defRPr/>
            </a:pPr>
            <a:endParaRPr lang="en-US"/>
          </a:p>
        </c:txPr>
        <c:crossAx val="183583488"/>
        <c:crosses val="autoZero"/>
        <c:crossBetween val="between"/>
      </c:valAx>
      <c:spPr>
        <a:noFill/>
        <a:ln>
          <a:noFill/>
        </a:ln>
        <a:effectLst/>
      </c:spPr>
    </c:plotArea>
    <c:legend>
      <c:legendPos val="t"/>
      <c:layout>
        <c:manualLayout>
          <c:xMode val="edge"/>
          <c:yMode val="edge"/>
          <c:x val="0.31546515102733963"/>
          <c:y val="7.3157080027637114E-2"/>
          <c:w val="0.39843287856831966"/>
          <c:h val="9.7005456058868733E-2"/>
        </c:manualLayout>
      </c:layout>
      <c:overlay val="1"/>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2000">
          <a:latin typeface="+mj-lt"/>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Sheet1!$B$2</c:f>
              <c:strCache>
                <c:ptCount val="1"/>
                <c:pt idx="0">
                  <c:v>Dirt</c:v>
                </c:pt>
              </c:strCache>
            </c:strRef>
          </c:tx>
          <c:invertIfNegative val="0"/>
          <c:errBars>
            <c:errBarType val="both"/>
            <c:errValType val="cust"/>
            <c:noEndCap val="0"/>
            <c:plus>
              <c:numRef>
                <c:f>Sheet1!$F$3:$F$4</c:f>
                <c:numCache>
                  <c:formatCode>General</c:formatCode>
                  <c:ptCount val="2"/>
                  <c:pt idx="0">
                    <c:v>7.4</c:v>
                  </c:pt>
                  <c:pt idx="1">
                    <c:v>7.1</c:v>
                  </c:pt>
                </c:numCache>
              </c:numRef>
            </c:plus>
            <c:minus>
              <c:numRef>
                <c:f>Sheet1!$F$3:$F$4</c:f>
                <c:numCache>
                  <c:formatCode>General</c:formatCode>
                  <c:ptCount val="2"/>
                  <c:pt idx="0">
                    <c:v>7.4</c:v>
                  </c:pt>
                  <c:pt idx="1">
                    <c:v>7.1</c:v>
                  </c:pt>
                </c:numCache>
              </c:numRef>
            </c:minus>
          </c:errBars>
          <c:cat>
            <c:strRef>
              <c:f>Sheet1!$A$3:$A$4</c:f>
              <c:strCache>
                <c:ptCount val="2"/>
                <c:pt idx="0">
                  <c:v>Predicted Experience Utility</c:v>
                </c:pt>
                <c:pt idx="1">
                  <c:v>Anticipation Utility</c:v>
                </c:pt>
              </c:strCache>
            </c:strRef>
          </c:cat>
          <c:val>
            <c:numRef>
              <c:f>Sheet1!$B$3:$B$4</c:f>
              <c:numCache>
                <c:formatCode>General</c:formatCode>
                <c:ptCount val="2"/>
                <c:pt idx="0">
                  <c:v>-30</c:v>
                </c:pt>
                <c:pt idx="1">
                  <c:v>-15</c:v>
                </c:pt>
              </c:numCache>
            </c:numRef>
          </c:val>
          <c:extLst>
            <c:ext xmlns:c16="http://schemas.microsoft.com/office/drawing/2014/chart" uri="{C3380CC4-5D6E-409C-BE32-E72D297353CC}">
              <c16:uniqueId val="{00000000-00AA-E848-AFDC-B676EFD68B41}"/>
            </c:ext>
          </c:extLst>
        </c:ser>
        <c:ser>
          <c:idx val="1"/>
          <c:order val="1"/>
          <c:tx>
            <c:strRef>
              <c:f>Sheet1!$C$2</c:f>
              <c:strCache>
                <c:ptCount val="1"/>
                <c:pt idx="0">
                  <c:v>Toasted Marshmallow</c:v>
                </c:pt>
              </c:strCache>
            </c:strRef>
          </c:tx>
          <c:invertIfNegative val="0"/>
          <c:errBars>
            <c:errBarType val="both"/>
            <c:errValType val="cust"/>
            <c:noEndCap val="0"/>
            <c:plus>
              <c:numRef>
                <c:f>Sheet1!$G$3:$G$4</c:f>
                <c:numCache>
                  <c:formatCode>General</c:formatCode>
                  <c:ptCount val="2"/>
                  <c:pt idx="0">
                    <c:v>6.3</c:v>
                  </c:pt>
                  <c:pt idx="1">
                    <c:v>5.7</c:v>
                  </c:pt>
                </c:numCache>
              </c:numRef>
            </c:plus>
            <c:minus>
              <c:numRef>
                <c:f>Sheet1!$G$3:$G$4</c:f>
                <c:numCache>
                  <c:formatCode>General</c:formatCode>
                  <c:ptCount val="2"/>
                  <c:pt idx="0">
                    <c:v>6.3</c:v>
                  </c:pt>
                  <c:pt idx="1">
                    <c:v>5.7</c:v>
                  </c:pt>
                </c:numCache>
              </c:numRef>
            </c:minus>
          </c:errBars>
          <c:cat>
            <c:strRef>
              <c:f>Sheet1!$A$3:$A$4</c:f>
              <c:strCache>
                <c:ptCount val="2"/>
                <c:pt idx="0">
                  <c:v>Predicted Experience Utility</c:v>
                </c:pt>
                <c:pt idx="1">
                  <c:v>Anticipation Utility</c:v>
                </c:pt>
              </c:strCache>
            </c:strRef>
          </c:cat>
          <c:val>
            <c:numRef>
              <c:f>Sheet1!$C$3:$C$4</c:f>
              <c:numCache>
                <c:formatCode>General</c:formatCode>
                <c:ptCount val="2"/>
                <c:pt idx="0">
                  <c:v>29</c:v>
                </c:pt>
                <c:pt idx="1">
                  <c:v>1</c:v>
                </c:pt>
              </c:numCache>
            </c:numRef>
          </c:val>
          <c:extLst>
            <c:ext xmlns:c16="http://schemas.microsoft.com/office/drawing/2014/chart" uri="{C3380CC4-5D6E-409C-BE32-E72D297353CC}">
              <c16:uniqueId val="{00000001-00AA-E848-AFDC-B676EFD68B41}"/>
            </c:ext>
          </c:extLst>
        </c:ser>
        <c:dLbls>
          <c:showLegendKey val="0"/>
          <c:showVal val="0"/>
          <c:showCatName val="0"/>
          <c:showSerName val="0"/>
          <c:showPercent val="0"/>
          <c:showBubbleSize val="0"/>
        </c:dLbls>
        <c:gapWidth val="150"/>
        <c:axId val="183636736"/>
        <c:axId val="183638272"/>
      </c:barChart>
      <c:catAx>
        <c:axId val="183636736"/>
        <c:scaling>
          <c:orientation val="minMax"/>
        </c:scaling>
        <c:delete val="0"/>
        <c:axPos val="b"/>
        <c:numFmt formatCode="General" sourceLinked="0"/>
        <c:majorTickMark val="out"/>
        <c:minorTickMark val="none"/>
        <c:tickLblPos val="low"/>
        <c:crossAx val="183638272"/>
        <c:crosses val="autoZero"/>
        <c:auto val="1"/>
        <c:lblAlgn val="ctr"/>
        <c:lblOffset val="100"/>
        <c:noMultiLvlLbl val="0"/>
      </c:catAx>
      <c:valAx>
        <c:axId val="183638272"/>
        <c:scaling>
          <c:orientation val="minMax"/>
        </c:scaling>
        <c:delete val="0"/>
        <c:axPos val="l"/>
        <c:numFmt formatCode="General" sourceLinked="1"/>
        <c:majorTickMark val="out"/>
        <c:minorTickMark val="none"/>
        <c:tickLblPos val="nextTo"/>
        <c:crossAx val="183636736"/>
        <c:crosses val="autoZero"/>
        <c:crossBetween val="between"/>
      </c:valAx>
    </c:plotArea>
    <c:legend>
      <c:legendPos val="r"/>
      <c:layout>
        <c:manualLayout>
          <c:xMode val="edge"/>
          <c:yMode val="edge"/>
          <c:x val="0.61376872124898529"/>
          <c:y val="3.8518749630274206E-2"/>
          <c:w val="0.35722448796924089"/>
          <c:h val="0.25595107470146827"/>
        </c:manualLayout>
      </c:layout>
      <c:overlay val="1"/>
    </c:legend>
    <c:plotVisOnly val="1"/>
    <c:dispBlanksAs val="gap"/>
    <c:showDLblsOverMax val="0"/>
  </c:chart>
  <c:txPr>
    <a:bodyPr/>
    <a:lstStyle/>
    <a:p>
      <a:pPr>
        <a:defRPr sz="2400" b="1"/>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5"/>
          <c:order val="0"/>
          <c:tx>
            <c:strRef>
              <c:f>Sheet1!$C$32</c:f>
              <c:strCache>
                <c:ptCount val="1"/>
                <c:pt idx="0">
                  <c:v>Obtain four dollars</c:v>
                </c:pt>
              </c:strCache>
            </c:strRef>
          </c:tx>
          <c:spPr>
            <a:ln w="28575" cap="rnd">
              <a:solidFill>
                <a:schemeClr val="tx1"/>
              </a:solidFill>
              <a:prstDash val="sysDot"/>
              <a:round/>
            </a:ln>
            <a:effectLst/>
          </c:spPr>
          <c:marker>
            <c:symbol val="none"/>
          </c:marker>
          <c:cat>
            <c:strRef>
              <c:f>Sheet1!$B$33:$B$37</c:f>
              <c:strCache>
                <c:ptCount val="5"/>
                <c:pt idx="0">
                  <c:v>3 hours</c:v>
                </c:pt>
                <c:pt idx="1">
                  <c:v>24 hours</c:v>
                </c:pt>
                <c:pt idx="2">
                  <c:v>3 days</c:v>
                </c:pt>
                <c:pt idx="3">
                  <c:v>1 year</c:v>
                </c:pt>
                <c:pt idx="4">
                  <c:v>10 years</c:v>
                </c:pt>
              </c:strCache>
            </c:strRef>
          </c:cat>
          <c:val>
            <c:numRef>
              <c:f>Sheet1!$C$33:$C$37</c:f>
              <c:numCache>
                <c:formatCode>General</c:formatCode>
                <c:ptCount val="5"/>
                <c:pt idx="0">
                  <c:v>0.82210000000000005</c:v>
                </c:pt>
                <c:pt idx="1">
                  <c:v>0.71299999999999997</c:v>
                </c:pt>
                <c:pt idx="2">
                  <c:v>0.52990000000000004</c:v>
                </c:pt>
                <c:pt idx="3">
                  <c:v>0.28000000000000003</c:v>
                </c:pt>
                <c:pt idx="4">
                  <c:v>0.13689999999999999</c:v>
                </c:pt>
              </c:numCache>
            </c:numRef>
          </c:val>
          <c:smooth val="0"/>
          <c:extLst>
            <c:ext xmlns:c16="http://schemas.microsoft.com/office/drawing/2014/chart" uri="{C3380CC4-5D6E-409C-BE32-E72D297353CC}">
              <c16:uniqueId val="{00000000-E2C8-4466-ACB6-4A7CD4523F3D}"/>
            </c:ext>
          </c:extLst>
        </c:ser>
        <c:ser>
          <c:idx val="6"/>
          <c:order val="1"/>
          <c:tx>
            <c:strRef>
              <c:f>Sheet1!$D$32</c:f>
              <c:strCache>
                <c:ptCount val="1"/>
                <c:pt idx="0">
                  <c:v>Avoid losing four dollars</c:v>
                </c:pt>
              </c:strCache>
            </c:strRef>
          </c:tx>
          <c:spPr>
            <a:ln w="28575" cap="rnd">
              <a:solidFill>
                <a:schemeClr val="tx1">
                  <a:lumMod val="50000"/>
                  <a:lumOff val="50000"/>
                </a:schemeClr>
              </a:solidFill>
              <a:prstDash val="sysDot"/>
              <a:round/>
            </a:ln>
            <a:effectLst/>
          </c:spPr>
          <c:marker>
            <c:symbol val="none"/>
          </c:marker>
          <c:cat>
            <c:strRef>
              <c:f>Sheet1!$B$33:$B$37</c:f>
              <c:strCache>
                <c:ptCount val="5"/>
                <c:pt idx="0">
                  <c:v>3 hours</c:v>
                </c:pt>
                <c:pt idx="1">
                  <c:v>24 hours</c:v>
                </c:pt>
                <c:pt idx="2">
                  <c:v>3 days</c:v>
                </c:pt>
                <c:pt idx="3">
                  <c:v>1 year</c:v>
                </c:pt>
                <c:pt idx="4">
                  <c:v>10 years</c:v>
                </c:pt>
              </c:strCache>
            </c:strRef>
          </c:cat>
          <c:val>
            <c:numRef>
              <c:f>Sheet1!$D$33:$D$37</c:f>
              <c:numCache>
                <c:formatCode>General</c:formatCode>
                <c:ptCount val="5"/>
                <c:pt idx="0">
                  <c:v>0.91490000000000005</c:v>
                </c:pt>
                <c:pt idx="1">
                  <c:v>0.82069999999999999</c:v>
                </c:pt>
                <c:pt idx="2">
                  <c:v>0.77080000000000004</c:v>
                </c:pt>
                <c:pt idx="3">
                  <c:v>0.5242</c:v>
                </c:pt>
                <c:pt idx="4">
                  <c:v>0.51859999999999995</c:v>
                </c:pt>
              </c:numCache>
            </c:numRef>
          </c:val>
          <c:smooth val="0"/>
          <c:extLst>
            <c:ext xmlns:c16="http://schemas.microsoft.com/office/drawing/2014/chart" uri="{C3380CC4-5D6E-409C-BE32-E72D297353CC}">
              <c16:uniqueId val="{00000001-E2C8-4466-ACB6-4A7CD4523F3D}"/>
            </c:ext>
          </c:extLst>
        </c:ser>
        <c:ser>
          <c:idx val="7"/>
          <c:order val="2"/>
          <c:tx>
            <c:strRef>
              <c:f>Sheet1!$E$32</c:f>
              <c:strCache>
                <c:ptCount val="1"/>
                <c:pt idx="0">
                  <c:v>Avoid losing one thousand dollars</c:v>
                </c:pt>
              </c:strCache>
            </c:strRef>
          </c:tx>
          <c:spPr>
            <a:ln w="28575" cap="rnd">
              <a:solidFill>
                <a:schemeClr val="tx1">
                  <a:lumMod val="50000"/>
                  <a:lumOff val="50000"/>
                </a:schemeClr>
              </a:solidFill>
              <a:prstDash val="sysDash"/>
              <a:round/>
            </a:ln>
            <a:effectLst/>
          </c:spPr>
          <c:marker>
            <c:symbol val="none"/>
          </c:marker>
          <c:cat>
            <c:strRef>
              <c:f>Sheet1!$B$33:$B$37</c:f>
              <c:strCache>
                <c:ptCount val="5"/>
                <c:pt idx="0">
                  <c:v>3 hours</c:v>
                </c:pt>
                <c:pt idx="1">
                  <c:v>24 hours</c:v>
                </c:pt>
                <c:pt idx="2">
                  <c:v>3 days</c:v>
                </c:pt>
                <c:pt idx="3">
                  <c:v>1 year</c:v>
                </c:pt>
                <c:pt idx="4">
                  <c:v>10 years</c:v>
                </c:pt>
              </c:strCache>
            </c:strRef>
          </c:cat>
          <c:val>
            <c:numRef>
              <c:f>Sheet1!$E$33:$E$37</c:f>
              <c:numCache>
                <c:formatCode>General</c:formatCode>
                <c:ptCount val="5"/>
                <c:pt idx="0">
                  <c:v>0.98699999999999999</c:v>
                </c:pt>
                <c:pt idx="1">
                  <c:v>0.96679999999999999</c:v>
                </c:pt>
                <c:pt idx="2">
                  <c:v>0.9113</c:v>
                </c:pt>
                <c:pt idx="3">
                  <c:v>0.73199999999999998</c:v>
                </c:pt>
                <c:pt idx="4">
                  <c:v>0.6079</c:v>
                </c:pt>
              </c:numCache>
            </c:numRef>
          </c:val>
          <c:smooth val="0"/>
          <c:extLst>
            <c:ext xmlns:c16="http://schemas.microsoft.com/office/drawing/2014/chart" uri="{C3380CC4-5D6E-409C-BE32-E72D297353CC}">
              <c16:uniqueId val="{00000002-E2C8-4466-ACB6-4A7CD4523F3D}"/>
            </c:ext>
          </c:extLst>
        </c:ser>
        <c:ser>
          <c:idx val="8"/>
          <c:order val="3"/>
          <c:tx>
            <c:strRef>
              <c:f>Sheet1!$F$32</c:f>
              <c:strCache>
                <c:ptCount val="1"/>
                <c:pt idx="0">
                  <c:v>Kiss from movie star</c:v>
                </c:pt>
              </c:strCache>
            </c:strRef>
          </c:tx>
          <c:spPr>
            <a:ln w="28575" cap="rnd">
              <a:solidFill>
                <a:schemeClr val="tx1"/>
              </a:solidFill>
              <a:round/>
            </a:ln>
            <a:effectLst/>
          </c:spPr>
          <c:marker>
            <c:symbol val="none"/>
          </c:marker>
          <c:errBars>
            <c:errDir val="y"/>
            <c:errBarType val="both"/>
            <c:errValType val="cust"/>
            <c:noEndCap val="0"/>
            <c:plus>
              <c:numRef>
                <c:f>Sheet1!$T$33:$T$37</c:f>
                <c:numCache>
                  <c:formatCode>General</c:formatCode>
                  <c:ptCount val="5"/>
                  <c:pt idx="0">
                    <c:v>2.8714E-2</c:v>
                  </c:pt>
                  <c:pt idx="1">
                    <c:v>5.15872E-2</c:v>
                  </c:pt>
                  <c:pt idx="2">
                    <c:v>8.1810400000000005E-2</c:v>
                  </c:pt>
                  <c:pt idx="3">
                    <c:v>0.15679999999999999</c:v>
                  </c:pt>
                  <c:pt idx="4">
                    <c:v>0.29254960000000002</c:v>
                  </c:pt>
                </c:numCache>
              </c:numRef>
            </c:plus>
            <c:minus>
              <c:numRef>
                <c:f>Sheet1!$T$33:$T$37</c:f>
                <c:numCache>
                  <c:formatCode>General</c:formatCode>
                  <c:ptCount val="5"/>
                  <c:pt idx="0">
                    <c:v>2.8714E-2</c:v>
                  </c:pt>
                  <c:pt idx="1">
                    <c:v>5.15872E-2</c:v>
                  </c:pt>
                  <c:pt idx="2">
                    <c:v>8.1810400000000005E-2</c:v>
                  </c:pt>
                  <c:pt idx="3">
                    <c:v>0.15679999999999999</c:v>
                  </c:pt>
                  <c:pt idx="4">
                    <c:v>0.29254960000000002</c:v>
                  </c:pt>
                </c:numCache>
              </c:numRef>
            </c:minus>
            <c:spPr>
              <a:noFill/>
              <a:ln w="9525" cap="flat" cmpd="sng" algn="ctr">
                <a:solidFill>
                  <a:schemeClr val="tx1">
                    <a:lumMod val="65000"/>
                    <a:lumOff val="35000"/>
                  </a:schemeClr>
                </a:solidFill>
                <a:round/>
              </a:ln>
              <a:effectLst/>
            </c:spPr>
          </c:errBars>
          <c:cat>
            <c:strRef>
              <c:f>Sheet1!$B$33:$B$37</c:f>
              <c:strCache>
                <c:ptCount val="5"/>
                <c:pt idx="0">
                  <c:v>3 hours</c:v>
                </c:pt>
                <c:pt idx="1">
                  <c:v>24 hours</c:v>
                </c:pt>
                <c:pt idx="2">
                  <c:v>3 days</c:v>
                </c:pt>
                <c:pt idx="3">
                  <c:v>1 year</c:v>
                </c:pt>
                <c:pt idx="4">
                  <c:v>10 years</c:v>
                </c:pt>
              </c:strCache>
            </c:strRef>
          </c:cat>
          <c:val>
            <c:numRef>
              <c:f>Sheet1!$F$33:$F$37</c:f>
              <c:numCache>
                <c:formatCode>General</c:formatCode>
                <c:ptCount val="5"/>
                <c:pt idx="0">
                  <c:v>0.95030000000000003</c:v>
                </c:pt>
                <c:pt idx="1">
                  <c:v>0.91910000000000003</c:v>
                </c:pt>
                <c:pt idx="2">
                  <c:v>0.88219999999999998</c:v>
                </c:pt>
                <c:pt idx="3">
                  <c:v>0.70179999999999998</c:v>
                </c:pt>
                <c:pt idx="4">
                  <c:v>0.56630000000000003</c:v>
                </c:pt>
              </c:numCache>
            </c:numRef>
          </c:val>
          <c:smooth val="0"/>
          <c:extLst>
            <c:ext xmlns:c16="http://schemas.microsoft.com/office/drawing/2014/chart" uri="{C3380CC4-5D6E-409C-BE32-E72D297353CC}">
              <c16:uniqueId val="{00000003-E2C8-4466-ACB6-4A7CD4523F3D}"/>
            </c:ext>
          </c:extLst>
        </c:ser>
        <c:ser>
          <c:idx val="9"/>
          <c:order val="4"/>
          <c:tx>
            <c:strRef>
              <c:f>Sheet1!$G$32</c:f>
              <c:strCache>
                <c:ptCount val="1"/>
                <c:pt idx="0">
                  <c:v>Electric shock</c:v>
                </c:pt>
              </c:strCache>
            </c:strRef>
          </c:tx>
          <c:spPr>
            <a:ln w="28575" cap="rnd">
              <a:solidFill>
                <a:schemeClr val="tx1">
                  <a:lumMod val="50000"/>
                  <a:lumOff val="50000"/>
                </a:schemeClr>
              </a:solidFill>
              <a:round/>
            </a:ln>
            <a:effectLst/>
          </c:spPr>
          <c:marker>
            <c:symbol val="none"/>
          </c:marker>
          <c:cat>
            <c:strRef>
              <c:f>Sheet1!$B$33:$B$37</c:f>
              <c:strCache>
                <c:ptCount val="5"/>
                <c:pt idx="0">
                  <c:v>3 hours</c:v>
                </c:pt>
                <c:pt idx="1">
                  <c:v>24 hours</c:v>
                </c:pt>
                <c:pt idx="2">
                  <c:v>3 days</c:v>
                </c:pt>
                <c:pt idx="3">
                  <c:v>1 year</c:v>
                </c:pt>
                <c:pt idx="4">
                  <c:v>10 years</c:v>
                </c:pt>
              </c:strCache>
            </c:strRef>
          </c:cat>
          <c:val>
            <c:numRef>
              <c:f>Sheet1!$G$33:$G$37</c:f>
              <c:numCache>
                <c:formatCode>General</c:formatCode>
                <c:ptCount val="5"/>
                <c:pt idx="0">
                  <c:v>0.97140000000000004</c:v>
                </c:pt>
                <c:pt idx="1">
                  <c:v>0.94210000000000005</c:v>
                </c:pt>
                <c:pt idx="2">
                  <c:v>0.92279999999999995</c:v>
                </c:pt>
                <c:pt idx="3">
                  <c:v>0.8206</c:v>
                </c:pt>
                <c:pt idx="4">
                  <c:v>0.92085799999999995</c:v>
                </c:pt>
              </c:numCache>
            </c:numRef>
          </c:val>
          <c:smooth val="0"/>
          <c:extLst>
            <c:ext xmlns:c16="http://schemas.microsoft.com/office/drawing/2014/chart" uri="{C3380CC4-5D6E-409C-BE32-E72D297353CC}">
              <c16:uniqueId val="{00000004-E2C8-4466-ACB6-4A7CD4523F3D}"/>
            </c:ext>
          </c:extLst>
        </c:ser>
        <c:dLbls>
          <c:showLegendKey val="0"/>
          <c:showVal val="0"/>
          <c:showCatName val="0"/>
          <c:showSerName val="0"/>
          <c:showPercent val="0"/>
          <c:showBubbleSize val="0"/>
        </c:dLbls>
        <c:smooth val="0"/>
        <c:axId val="182881664"/>
        <c:axId val="182887552"/>
      </c:lineChart>
      <c:catAx>
        <c:axId val="182881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82887552"/>
        <c:crosses val="autoZero"/>
        <c:auto val="1"/>
        <c:lblAlgn val="ctr"/>
        <c:lblOffset val="100"/>
        <c:noMultiLvlLbl val="0"/>
      </c:catAx>
      <c:valAx>
        <c:axId val="182887552"/>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182881664"/>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'Study 3 (7)'!$B$4</c:f>
              <c:strCache>
                <c:ptCount val="1"/>
                <c:pt idx="0">
                  <c:v>positive event</c:v>
                </c:pt>
              </c:strCache>
            </c:strRef>
          </c:tx>
          <c:spPr>
            <a:solidFill>
              <a:schemeClr val="bg2"/>
            </a:solidFill>
            <a:ln>
              <a:solidFill>
                <a:schemeClr val="tx1"/>
              </a:solidFill>
            </a:ln>
            <a:effectLst/>
          </c:spPr>
          <c:invertIfNegative val="0"/>
          <c:errBars>
            <c:errBarType val="both"/>
            <c:errValType val="cust"/>
            <c:noEndCap val="0"/>
            <c:plus>
              <c:numRef>
                <c:f>'Study 3 (7)'!$H$5:$H$7</c:f>
                <c:numCache>
                  <c:formatCode>General</c:formatCode>
                  <c:ptCount val="3"/>
                  <c:pt idx="0">
                    <c:v>1.1732841102982092</c:v>
                  </c:pt>
                  <c:pt idx="2">
                    <c:v>0.92042115549256087</c:v>
                  </c:pt>
                </c:numCache>
              </c:numRef>
            </c:plus>
            <c:minus>
              <c:numRef>
                <c:f>'Study 3 (7)'!$H$5:$H$7</c:f>
                <c:numCache>
                  <c:formatCode>General</c:formatCode>
                  <c:ptCount val="3"/>
                  <c:pt idx="0">
                    <c:v>1.1732841102982092</c:v>
                  </c:pt>
                  <c:pt idx="2">
                    <c:v>0.92042115549256087</c:v>
                  </c:pt>
                </c:numCache>
              </c:numRef>
            </c:minus>
            <c:spPr>
              <a:noFill/>
              <a:ln w="9525" cap="flat" cmpd="sng" algn="ctr">
                <a:solidFill>
                  <a:schemeClr val="tx1"/>
                </a:solidFill>
                <a:round/>
              </a:ln>
              <a:effectLst/>
            </c:spPr>
          </c:errBars>
          <c:cat>
            <c:strRef>
              <c:f>'Study 3 (7)'!$A$5:$A$7</c:f>
              <c:strCache>
                <c:ptCount val="3"/>
                <c:pt idx="0">
                  <c:v>FUTURE</c:v>
                </c:pt>
                <c:pt idx="2">
                  <c:v>PAST</c:v>
                </c:pt>
              </c:strCache>
            </c:strRef>
          </c:cat>
          <c:val>
            <c:numRef>
              <c:f>'Study 3 (7)'!$B$5:$B$7</c:f>
              <c:numCache>
                <c:formatCode>General</c:formatCode>
                <c:ptCount val="3"/>
                <c:pt idx="0">
                  <c:v>0.87</c:v>
                </c:pt>
                <c:pt idx="2">
                  <c:v>6.02</c:v>
                </c:pt>
              </c:numCache>
            </c:numRef>
          </c:val>
          <c:extLst>
            <c:ext xmlns:c16="http://schemas.microsoft.com/office/drawing/2014/chart" uri="{C3380CC4-5D6E-409C-BE32-E72D297353CC}">
              <c16:uniqueId val="{00000000-B748-4C68-B5C1-AFEC566372A6}"/>
            </c:ext>
          </c:extLst>
        </c:ser>
        <c:ser>
          <c:idx val="1"/>
          <c:order val="1"/>
          <c:tx>
            <c:strRef>
              <c:f>'Study 3 (7)'!$C$4</c:f>
              <c:strCache>
                <c:ptCount val="1"/>
                <c:pt idx="0">
                  <c:v>negative event</c:v>
                </c:pt>
              </c:strCache>
            </c:strRef>
          </c:tx>
          <c:spPr>
            <a:solidFill>
              <a:schemeClr val="tx1">
                <a:lumMod val="75000"/>
                <a:lumOff val="25000"/>
              </a:schemeClr>
            </a:solidFill>
            <a:ln>
              <a:solidFill>
                <a:schemeClr val="tx1"/>
              </a:solidFill>
            </a:ln>
            <a:effectLst/>
          </c:spPr>
          <c:invertIfNegative val="0"/>
          <c:errBars>
            <c:errBarType val="both"/>
            <c:errValType val="cust"/>
            <c:noEndCap val="0"/>
            <c:plus>
              <c:numRef>
                <c:f>'Study 3 (7)'!$I$5:$I$7</c:f>
                <c:numCache>
                  <c:formatCode>General</c:formatCode>
                  <c:ptCount val="3"/>
                  <c:pt idx="0">
                    <c:v>1.0909230335900839</c:v>
                  </c:pt>
                  <c:pt idx="2">
                    <c:v>1.1487202804028034</c:v>
                  </c:pt>
                </c:numCache>
              </c:numRef>
            </c:plus>
            <c:minus>
              <c:numRef>
                <c:f>'Study 3 (7)'!$I$5:$I$7</c:f>
                <c:numCache>
                  <c:formatCode>General</c:formatCode>
                  <c:ptCount val="3"/>
                  <c:pt idx="0">
                    <c:v>1.0909230335900839</c:v>
                  </c:pt>
                  <c:pt idx="2">
                    <c:v>1.1487202804028034</c:v>
                  </c:pt>
                </c:numCache>
              </c:numRef>
            </c:minus>
            <c:spPr>
              <a:noFill/>
              <a:ln w="9525" cap="flat" cmpd="sng" algn="ctr">
                <a:solidFill>
                  <a:schemeClr val="tx1"/>
                </a:solidFill>
                <a:round/>
              </a:ln>
              <a:effectLst/>
            </c:spPr>
          </c:errBars>
          <c:cat>
            <c:strRef>
              <c:f>'Study 3 (7)'!$A$5:$A$7</c:f>
              <c:strCache>
                <c:ptCount val="3"/>
                <c:pt idx="0">
                  <c:v>FUTURE</c:v>
                </c:pt>
                <c:pt idx="2">
                  <c:v>PAST</c:v>
                </c:pt>
              </c:strCache>
            </c:strRef>
          </c:cat>
          <c:val>
            <c:numRef>
              <c:f>'Study 3 (7)'!$C$5:$C$7</c:f>
              <c:numCache>
                <c:formatCode>General</c:formatCode>
                <c:ptCount val="3"/>
                <c:pt idx="0">
                  <c:v>6.31</c:v>
                </c:pt>
                <c:pt idx="2">
                  <c:v>6.57</c:v>
                </c:pt>
              </c:numCache>
            </c:numRef>
          </c:val>
          <c:extLst>
            <c:ext xmlns:c16="http://schemas.microsoft.com/office/drawing/2014/chart" uri="{C3380CC4-5D6E-409C-BE32-E72D297353CC}">
              <c16:uniqueId val="{00000001-B748-4C68-B5C1-AFEC566372A6}"/>
            </c:ext>
          </c:extLst>
        </c:ser>
        <c:dLbls>
          <c:showLegendKey val="0"/>
          <c:showVal val="0"/>
          <c:showCatName val="0"/>
          <c:showSerName val="0"/>
          <c:showPercent val="0"/>
          <c:showBubbleSize val="0"/>
        </c:dLbls>
        <c:gapWidth val="219"/>
        <c:overlap val="-27"/>
        <c:axId val="182587776"/>
        <c:axId val="182589312"/>
      </c:barChart>
      <c:catAx>
        <c:axId val="1825877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a:pPr>
            <a:endParaRPr lang="en-US"/>
          </a:p>
        </c:txPr>
        <c:crossAx val="182589312"/>
        <c:crosses val="autoZero"/>
        <c:auto val="1"/>
        <c:lblAlgn val="ctr"/>
        <c:lblOffset val="100"/>
        <c:noMultiLvlLbl val="0"/>
      </c:catAx>
      <c:valAx>
        <c:axId val="182589312"/>
        <c:scaling>
          <c:orientation val="minMax"/>
        </c:scaling>
        <c:delete val="0"/>
        <c:axPos val="l"/>
        <c:title>
          <c:tx>
            <c:rich>
              <a:bodyPr rot="-5400000" vert="horz"/>
              <a:lstStyle/>
              <a:p>
                <a:pPr>
                  <a:defRPr/>
                </a:pPr>
                <a:r>
                  <a:rPr lang="en-US"/>
                  <a:t>Contemplation Utility</a:t>
                </a:r>
              </a:p>
            </c:rich>
          </c:tx>
          <c:overlay val="0"/>
          <c:spPr>
            <a:noFill/>
            <a:ln>
              <a:noFill/>
            </a:ln>
            <a:effectLst/>
          </c:spPr>
        </c:title>
        <c:numFmt formatCode="General" sourceLinked="1"/>
        <c:majorTickMark val="none"/>
        <c:minorTickMark val="none"/>
        <c:tickLblPos val="nextTo"/>
        <c:spPr>
          <a:noFill/>
          <a:ln w="12700">
            <a:solidFill>
              <a:schemeClr val="tx1"/>
            </a:solidFill>
          </a:ln>
          <a:effectLst/>
        </c:spPr>
        <c:txPr>
          <a:bodyPr rot="-60000000" vert="horz"/>
          <a:lstStyle/>
          <a:p>
            <a:pPr>
              <a:defRPr/>
            </a:pPr>
            <a:endParaRPr lang="en-US"/>
          </a:p>
        </c:txPr>
        <c:crossAx val="182587776"/>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24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'Study 3 (8)'!$B$4</c:f>
              <c:strCache>
                <c:ptCount val="1"/>
                <c:pt idx="0">
                  <c:v>positive emotion</c:v>
                </c:pt>
              </c:strCache>
            </c:strRef>
          </c:tx>
          <c:spPr>
            <a:solidFill>
              <a:schemeClr val="bg2"/>
            </a:solidFill>
            <a:ln>
              <a:solidFill>
                <a:schemeClr val="tx1"/>
              </a:solidFill>
            </a:ln>
            <a:effectLst/>
          </c:spPr>
          <c:invertIfNegative val="0"/>
          <c:errBars>
            <c:errBarType val="both"/>
            <c:errValType val="cust"/>
            <c:noEndCap val="0"/>
            <c:plus>
              <c:numRef>
                <c:f>'Study 3 (8)'!$J$5:$J$7</c:f>
                <c:numCache>
                  <c:formatCode>General</c:formatCode>
                  <c:ptCount val="3"/>
                  <c:pt idx="0">
                    <c:v>1.0762241433208357</c:v>
                  </c:pt>
                  <c:pt idx="2">
                    <c:v>1.1182328924095672</c:v>
                  </c:pt>
                </c:numCache>
              </c:numRef>
            </c:plus>
            <c:minus>
              <c:numRef>
                <c:f>'Study 3 (8)'!$J$5:$J$7</c:f>
                <c:numCache>
                  <c:formatCode>General</c:formatCode>
                  <c:ptCount val="3"/>
                  <c:pt idx="0">
                    <c:v>1.0762241433208357</c:v>
                  </c:pt>
                  <c:pt idx="2">
                    <c:v>1.1182328924095672</c:v>
                  </c:pt>
                </c:numCache>
              </c:numRef>
            </c:minus>
            <c:spPr>
              <a:noFill/>
              <a:ln w="9525" cap="flat" cmpd="sng" algn="ctr">
                <a:solidFill>
                  <a:schemeClr val="tx1"/>
                </a:solidFill>
                <a:round/>
              </a:ln>
              <a:effectLst/>
            </c:spPr>
          </c:errBars>
          <c:cat>
            <c:strRef>
              <c:f>'Study 3 (8)'!$A$5:$A$7</c:f>
              <c:strCache>
                <c:ptCount val="3"/>
                <c:pt idx="0">
                  <c:v>FUTURE</c:v>
                </c:pt>
                <c:pt idx="2">
                  <c:v>PAST</c:v>
                </c:pt>
              </c:strCache>
            </c:strRef>
          </c:cat>
          <c:val>
            <c:numRef>
              <c:f>'Study 3 (8)'!$B$5:$B$7</c:f>
              <c:numCache>
                <c:formatCode>General</c:formatCode>
                <c:ptCount val="3"/>
                <c:pt idx="0">
                  <c:v>5.3</c:v>
                </c:pt>
                <c:pt idx="2">
                  <c:v>7.4</c:v>
                </c:pt>
              </c:numCache>
            </c:numRef>
          </c:val>
          <c:extLst>
            <c:ext xmlns:c16="http://schemas.microsoft.com/office/drawing/2014/chart" uri="{C3380CC4-5D6E-409C-BE32-E72D297353CC}">
              <c16:uniqueId val="{00000000-9D78-45E4-8FDE-A43B337D3E7C}"/>
            </c:ext>
          </c:extLst>
        </c:ser>
        <c:ser>
          <c:idx val="1"/>
          <c:order val="1"/>
          <c:tx>
            <c:strRef>
              <c:f>'Study 3 (8)'!$C$4</c:f>
              <c:strCache>
                <c:ptCount val="1"/>
                <c:pt idx="0">
                  <c:v>negative emotion</c:v>
                </c:pt>
              </c:strCache>
            </c:strRef>
          </c:tx>
          <c:spPr>
            <a:solidFill>
              <a:schemeClr val="tx1">
                <a:lumMod val="75000"/>
                <a:lumOff val="25000"/>
              </a:schemeClr>
            </a:solidFill>
            <a:ln>
              <a:solidFill>
                <a:schemeClr val="tx1"/>
              </a:solidFill>
            </a:ln>
            <a:effectLst/>
          </c:spPr>
          <c:invertIfNegative val="0"/>
          <c:errBars>
            <c:errBarType val="both"/>
            <c:errValType val="cust"/>
            <c:noEndCap val="0"/>
            <c:plus>
              <c:numRef>
                <c:f>'Study 3 (8)'!$K$5:$K$7</c:f>
                <c:numCache>
                  <c:formatCode>General</c:formatCode>
                  <c:ptCount val="3"/>
                  <c:pt idx="0">
                    <c:v>0.97620331215718936</c:v>
                  </c:pt>
                  <c:pt idx="2">
                    <c:v>0.50210457244150519</c:v>
                  </c:pt>
                </c:numCache>
              </c:numRef>
            </c:plus>
            <c:minus>
              <c:numRef>
                <c:f>'Study 3 (8)'!$K$5:$K$7</c:f>
                <c:numCache>
                  <c:formatCode>General</c:formatCode>
                  <c:ptCount val="3"/>
                  <c:pt idx="0">
                    <c:v>0.97620331215718936</c:v>
                  </c:pt>
                  <c:pt idx="2">
                    <c:v>0.50210457244150519</c:v>
                  </c:pt>
                </c:numCache>
              </c:numRef>
            </c:minus>
            <c:spPr>
              <a:noFill/>
              <a:ln w="9525" cap="flat" cmpd="sng" algn="ctr">
                <a:solidFill>
                  <a:schemeClr val="tx1"/>
                </a:solidFill>
                <a:round/>
              </a:ln>
              <a:effectLst/>
            </c:spPr>
          </c:errBars>
          <c:cat>
            <c:strRef>
              <c:f>'Study 3 (8)'!$A$5:$A$7</c:f>
              <c:strCache>
                <c:ptCount val="3"/>
                <c:pt idx="0">
                  <c:v>FUTURE</c:v>
                </c:pt>
                <c:pt idx="2">
                  <c:v>PAST</c:v>
                </c:pt>
              </c:strCache>
            </c:strRef>
          </c:cat>
          <c:val>
            <c:numRef>
              <c:f>'Study 3 (8)'!$C$5:$C$7</c:f>
              <c:numCache>
                <c:formatCode>General</c:formatCode>
                <c:ptCount val="3"/>
                <c:pt idx="0">
                  <c:v>4.43</c:v>
                </c:pt>
                <c:pt idx="2">
                  <c:v>1.37</c:v>
                </c:pt>
              </c:numCache>
            </c:numRef>
          </c:val>
          <c:extLst>
            <c:ext xmlns:c16="http://schemas.microsoft.com/office/drawing/2014/chart" uri="{C3380CC4-5D6E-409C-BE32-E72D297353CC}">
              <c16:uniqueId val="{00000001-9D78-45E4-8FDE-A43B337D3E7C}"/>
            </c:ext>
          </c:extLst>
        </c:ser>
        <c:ser>
          <c:idx val="2"/>
          <c:order val="2"/>
          <c:tx>
            <c:strRef>
              <c:f>'Study 3 (8)'!$D$4</c:f>
              <c:strCache>
                <c:ptCount val="1"/>
              </c:strCache>
            </c:strRef>
          </c:tx>
          <c:spPr>
            <a:solidFill>
              <a:schemeClr val="tx1">
                <a:lumMod val="75000"/>
                <a:lumOff val="25000"/>
              </a:schemeClr>
            </a:solidFill>
            <a:ln>
              <a:solidFill>
                <a:schemeClr val="tx1"/>
              </a:solidFill>
            </a:ln>
            <a:effectLst/>
          </c:spPr>
          <c:invertIfNegative val="0"/>
          <c:errBars>
            <c:errBarType val="both"/>
            <c:errValType val="cust"/>
            <c:noEndCap val="0"/>
            <c:plus>
              <c:numRef>
                <c:f>'Study 3 (8)'!$L$5:$L$7</c:f>
                <c:numCache>
                  <c:formatCode>General</c:formatCode>
                  <c:ptCount val="3"/>
                  <c:pt idx="0">
                    <c:v>1.1602416414982988</c:v>
                  </c:pt>
                  <c:pt idx="2">
                    <c:v>1.2302562233128513</c:v>
                  </c:pt>
                </c:numCache>
              </c:numRef>
            </c:plus>
            <c:minus>
              <c:numRef>
                <c:f>'Study 3 (8)'!$L$5:$L$7</c:f>
                <c:numCache>
                  <c:formatCode>General</c:formatCode>
                  <c:ptCount val="3"/>
                  <c:pt idx="0">
                    <c:v>1.1602416414982988</c:v>
                  </c:pt>
                  <c:pt idx="2">
                    <c:v>1.2302562233128513</c:v>
                  </c:pt>
                </c:numCache>
              </c:numRef>
            </c:minus>
            <c:spPr>
              <a:noFill/>
              <a:ln w="9525" cap="flat" cmpd="sng" algn="ctr">
                <a:solidFill>
                  <a:schemeClr val="tx1"/>
                </a:solidFill>
                <a:round/>
              </a:ln>
              <a:effectLst/>
            </c:spPr>
          </c:errBars>
          <c:cat>
            <c:strRef>
              <c:f>'Study 3 (8)'!$A$5:$A$7</c:f>
              <c:strCache>
                <c:ptCount val="3"/>
                <c:pt idx="0">
                  <c:v>FUTURE</c:v>
                </c:pt>
                <c:pt idx="2">
                  <c:v>PAST</c:v>
                </c:pt>
              </c:strCache>
            </c:strRef>
          </c:cat>
          <c:val>
            <c:numRef>
              <c:f>'Study 3 (8)'!$D$5:$D$7</c:f>
              <c:numCache>
                <c:formatCode>General</c:formatCode>
                <c:ptCount val="3"/>
                <c:pt idx="0">
                  <c:v>8.25</c:v>
                </c:pt>
                <c:pt idx="2">
                  <c:v>8.6</c:v>
                </c:pt>
              </c:numCache>
            </c:numRef>
          </c:val>
          <c:extLst>
            <c:ext xmlns:c16="http://schemas.microsoft.com/office/drawing/2014/chart" uri="{C3380CC4-5D6E-409C-BE32-E72D297353CC}">
              <c16:uniqueId val="{00000002-9D78-45E4-8FDE-A43B337D3E7C}"/>
            </c:ext>
          </c:extLst>
        </c:ser>
        <c:ser>
          <c:idx val="3"/>
          <c:order val="3"/>
          <c:tx>
            <c:strRef>
              <c:f>'Study 3 (8)'!$E$4</c:f>
              <c:strCache>
                <c:ptCount val="1"/>
              </c:strCache>
            </c:strRef>
          </c:tx>
          <c:spPr>
            <a:solidFill>
              <a:schemeClr val="bg2"/>
            </a:solidFill>
            <a:ln>
              <a:solidFill>
                <a:schemeClr val="tx1"/>
              </a:solidFill>
            </a:ln>
            <a:effectLst/>
          </c:spPr>
          <c:invertIfNegative val="0"/>
          <c:errBars>
            <c:errBarType val="both"/>
            <c:errValType val="cust"/>
            <c:noEndCap val="0"/>
            <c:plus>
              <c:numRef>
                <c:f>'Study 3 (8)'!$M$5:$M$7</c:f>
                <c:numCache>
                  <c:formatCode>General</c:formatCode>
                  <c:ptCount val="3"/>
                  <c:pt idx="0">
                    <c:v>0.73015206749461903</c:v>
                  </c:pt>
                  <c:pt idx="2">
                    <c:v>0.72815165087134615</c:v>
                  </c:pt>
                </c:numCache>
              </c:numRef>
            </c:plus>
            <c:minus>
              <c:numRef>
                <c:f>'Study 3 (8)'!$M$5:$M$7</c:f>
                <c:numCache>
                  <c:formatCode>General</c:formatCode>
                  <c:ptCount val="3"/>
                  <c:pt idx="0">
                    <c:v>0.73015206749461903</c:v>
                  </c:pt>
                  <c:pt idx="2">
                    <c:v>0.72815165087134615</c:v>
                  </c:pt>
                </c:numCache>
              </c:numRef>
            </c:minus>
            <c:spPr>
              <a:noFill/>
              <a:ln w="9525" cap="flat" cmpd="sng" algn="ctr">
                <a:solidFill>
                  <a:schemeClr val="tx1"/>
                </a:solidFill>
                <a:round/>
              </a:ln>
              <a:effectLst/>
            </c:spPr>
          </c:errBars>
          <c:cat>
            <c:strRef>
              <c:f>'Study 3 (8)'!$A$5:$A$7</c:f>
              <c:strCache>
                <c:ptCount val="3"/>
                <c:pt idx="0">
                  <c:v>FUTURE</c:v>
                </c:pt>
                <c:pt idx="2">
                  <c:v>PAST</c:v>
                </c:pt>
              </c:strCache>
            </c:strRef>
          </c:cat>
          <c:val>
            <c:numRef>
              <c:f>'Study 3 (8)'!$E$5:$E$7</c:f>
              <c:numCache>
                <c:formatCode>General</c:formatCode>
                <c:ptCount val="3"/>
                <c:pt idx="0">
                  <c:v>1.94</c:v>
                </c:pt>
                <c:pt idx="2">
                  <c:v>2.0299999999999998</c:v>
                </c:pt>
              </c:numCache>
            </c:numRef>
          </c:val>
          <c:extLst>
            <c:ext xmlns:c16="http://schemas.microsoft.com/office/drawing/2014/chart" uri="{C3380CC4-5D6E-409C-BE32-E72D297353CC}">
              <c16:uniqueId val="{00000003-9D78-45E4-8FDE-A43B337D3E7C}"/>
            </c:ext>
          </c:extLst>
        </c:ser>
        <c:dLbls>
          <c:showLegendKey val="0"/>
          <c:showVal val="0"/>
          <c:showCatName val="0"/>
          <c:showSerName val="0"/>
          <c:showPercent val="0"/>
          <c:showBubbleSize val="0"/>
        </c:dLbls>
        <c:gapWidth val="219"/>
        <c:overlap val="-27"/>
        <c:axId val="182739712"/>
        <c:axId val="182741248"/>
      </c:barChart>
      <c:catAx>
        <c:axId val="182739712"/>
        <c:scaling>
          <c:orientation val="minMax"/>
        </c:scaling>
        <c:delete val="0"/>
        <c:axPos val="b"/>
        <c:numFmt formatCode="General" sourceLinked="1"/>
        <c:majorTickMark val="out"/>
        <c:minorTickMark val="none"/>
        <c:tickLblPos val="nextTo"/>
        <c:spPr>
          <a:noFill/>
          <a:ln w="9525" cap="flat" cmpd="sng" algn="ctr">
            <a:solidFill>
              <a:sysClr val="windowText" lastClr="000000"/>
            </a:solidFill>
            <a:round/>
          </a:ln>
          <a:effectLst/>
        </c:spPr>
        <c:txPr>
          <a:bodyPr rot="-60000000" vert="horz"/>
          <a:lstStyle/>
          <a:p>
            <a:pPr>
              <a:defRPr/>
            </a:pPr>
            <a:endParaRPr lang="en-US"/>
          </a:p>
        </c:txPr>
        <c:crossAx val="182741248"/>
        <c:crosses val="autoZero"/>
        <c:auto val="1"/>
        <c:lblAlgn val="ctr"/>
        <c:lblOffset val="100"/>
        <c:noMultiLvlLbl val="0"/>
      </c:catAx>
      <c:valAx>
        <c:axId val="182741248"/>
        <c:scaling>
          <c:orientation val="minMax"/>
        </c:scaling>
        <c:delete val="0"/>
        <c:axPos val="l"/>
        <c:majorGridlines>
          <c:spPr>
            <a:ln w="9525" cap="flat" cmpd="sng" algn="ctr">
              <a:noFill/>
              <a:round/>
            </a:ln>
            <a:effectLst/>
          </c:spPr>
        </c:majorGridlines>
        <c:title>
          <c:tx>
            <c:rich>
              <a:bodyPr rot="-5400000" vert="horz"/>
              <a:lstStyle/>
              <a:p>
                <a:pPr>
                  <a:defRPr/>
                </a:pPr>
                <a:r>
                  <a:rPr lang="en-US"/>
                  <a:t>Strength of Emotion</a:t>
                </a:r>
              </a:p>
            </c:rich>
          </c:tx>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vert="horz"/>
          <a:lstStyle/>
          <a:p>
            <a:pPr>
              <a:defRPr/>
            </a:pPr>
            <a:endParaRPr lang="en-US"/>
          </a:p>
        </c:txPr>
        <c:crossAx val="182739712"/>
        <c:crosses val="autoZero"/>
        <c:crossBetween val="between"/>
      </c:valAx>
      <c:spPr>
        <a:noFill/>
        <a:ln>
          <a:noFill/>
        </a:ln>
        <a:effectLst/>
      </c:spPr>
    </c:plotArea>
    <c:legend>
      <c:legendPos val="b"/>
      <c:legendEntry>
        <c:idx val="2"/>
        <c:delete val="1"/>
      </c:legendEntry>
      <c:legendEntry>
        <c:idx val="3"/>
        <c:delete val="1"/>
      </c:legendEntry>
      <c:overlay val="0"/>
      <c:spPr>
        <a:noFill/>
        <a:ln>
          <a:noFill/>
        </a:ln>
        <a:effectLst/>
      </c:spPr>
      <c:txPr>
        <a:bodyPr rot="0" vert="horz"/>
        <a:lstStyle/>
        <a:p>
          <a:pPr>
            <a:defRPr/>
          </a:pPr>
          <a:endParaRPr lang="en-US"/>
        </a:p>
      </c:txPr>
    </c:legend>
    <c:plotVisOnly val="1"/>
    <c:dispBlanksAs val="zero"/>
    <c:showDLblsOverMax val="0"/>
  </c:chart>
  <c:spPr>
    <a:solidFill>
      <a:schemeClr val="bg1"/>
    </a:solidFill>
    <a:ln w="9525" cap="flat" cmpd="sng" algn="ctr">
      <a:noFill/>
      <a:round/>
    </a:ln>
    <a:effectLst/>
  </c:spPr>
  <c:txPr>
    <a:bodyPr/>
    <a:lstStyle/>
    <a:p>
      <a:pPr>
        <a:defRPr sz="2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vert="horz"/>
        <a:lstStyle/>
        <a:p>
          <a:pPr>
            <a:defRPr/>
          </a:pPr>
          <a:endParaRPr lang="en-US"/>
        </a:p>
      </c:txPr>
    </c:title>
    <c:autoTitleDeleted val="0"/>
    <c:plotArea>
      <c:layout/>
      <c:scatterChart>
        <c:scatterStyle val="lineMarker"/>
        <c:varyColors val="0"/>
        <c:ser>
          <c:idx val="0"/>
          <c:order val="0"/>
          <c:tx>
            <c:strRef>
              <c:f>Sheet1!$B$1</c:f>
              <c:strCache>
                <c:ptCount val="1"/>
                <c:pt idx="0">
                  <c:v>Utility</c:v>
                </c:pt>
              </c:strCache>
            </c:strRef>
          </c:tx>
          <c:spPr>
            <a:ln w="38100" cap="rnd">
              <a:solidFill>
                <a:schemeClr val="accent1"/>
              </a:solidFill>
              <a:round/>
            </a:ln>
            <a:effectLst/>
          </c:spPr>
          <c:marker>
            <c:symbol val="circle"/>
            <c:size val="5"/>
            <c:spPr>
              <a:solidFill>
                <a:schemeClr val="accent1"/>
              </a:solidFill>
              <a:ln w="38100">
                <a:solidFill>
                  <a:schemeClr val="accent1"/>
                </a:solidFill>
              </a:ln>
              <a:effectLst/>
            </c:spPr>
          </c:marker>
          <c:xVal>
            <c:numRef>
              <c:f>Sheet1!$A$2:$A$12</c:f>
              <c:numCache>
                <c:formatCode>"$"#,##0.00</c:formatCode>
                <c:ptCount val="11"/>
                <c:pt idx="0">
                  <c:v>-8.86</c:v>
                </c:pt>
                <c:pt idx="1">
                  <c:v>-6</c:v>
                </c:pt>
                <c:pt idx="2">
                  <c:v>-4</c:v>
                </c:pt>
                <c:pt idx="3">
                  <c:v>-2</c:v>
                </c:pt>
                <c:pt idx="4">
                  <c:v>-1.125</c:v>
                </c:pt>
                <c:pt idx="5">
                  <c:v>0</c:v>
                </c:pt>
                <c:pt idx="6">
                  <c:v>2.5</c:v>
                </c:pt>
                <c:pt idx="7">
                  <c:v>5</c:v>
                </c:pt>
                <c:pt idx="8">
                  <c:v>10</c:v>
                </c:pt>
                <c:pt idx="9">
                  <c:v>20</c:v>
                </c:pt>
                <c:pt idx="10">
                  <c:v>25</c:v>
                </c:pt>
              </c:numCache>
            </c:numRef>
          </c:xVal>
          <c:yVal>
            <c:numRef>
              <c:f>Sheet1!$B$2:$B$12</c:f>
              <c:numCache>
                <c:formatCode>General</c:formatCode>
                <c:ptCount val="11"/>
                <c:pt idx="0">
                  <c:v>-1</c:v>
                </c:pt>
                <c:pt idx="1">
                  <c:v>-0.8</c:v>
                </c:pt>
                <c:pt idx="2">
                  <c:v>-0.6</c:v>
                </c:pt>
                <c:pt idx="3">
                  <c:v>-0.4</c:v>
                </c:pt>
                <c:pt idx="4">
                  <c:v>-0.2</c:v>
                </c:pt>
                <c:pt idx="5">
                  <c:v>0</c:v>
                </c:pt>
                <c:pt idx="6">
                  <c:v>0.2</c:v>
                </c:pt>
                <c:pt idx="7">
                  <c:v>0.4</c:v>
                </c:pt>
                <c:pt idx="8">
                  <c:v>0.6</c:v>
                </c:pt>
                <c:pt idx="9">
                  <c:v>0.8</c:v>
                </c:pt>
                <c:pt idx="10">
                  <c:v>1</c:v>
                </c:pt>
              </c:numCache>
            </c:numRef>
          </c:yVal>
          <c:smooth val="0"/>
          <c:extLst>
            <c:ext xmlns:c16="http://schemas.microsoft.com/office/drawing/2014/chart" uri="{C3380CC4-5D6E-409C-BE32-E72D297353CC}">
              <c16:uniqueId val="{00000000-8D8D-4AFC-891E-F41A96B761DB}"/>
            </c:ext>
          </c:extLst>
        </c:ser>
        <c:dLbls>
          <c:showLegendKey val="0"/>
          <c:showVal val="0"/>
          <c:showCatName val="0"/>
          <c:showSerName val="0"/>
          <c:showPercent val="0"/>
          <c:showBubbleSize val="0"/>
        </c:dLbls>
        <c:axId val="182793344"/>
        <c:axId val="182795264"/>
      </c:scatterChart>
      <c:valAx>
        <c:axId val="182793344"/>
        <c:scaling>
          <c:orientation val="minMax"/>
          <c:max val="25"/>
          <c:min val="-25"/>
        </c:scaling>
        <c:delete val="0"/>
        <c:axPos val="b"/>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w="38100" cap="flat" cmpd="sng" algn="ctr">
            <a:solidFill>
              <a:schemeClr val="tx1"/>
            </a:solidFill>
            <a:round/>
          </a:ln>
          <a:effectLst/>
        </c:spPr>
        <c:txPr>
          <a:bodyPr rot="-60000000" vert="horz"/>
          <a:lstStyle/>
          <a:p>
            <a:pPr>
              <a:defRPr/>
            </a:pPr>
            <a:endParaRPr lang="en-US"/>
          </a:p>
        </c:txPr>
        <c:crossAx val="182795264"/>
        <c:crosses val="autoZero"/>
        <c:crossBetween val="midCat"/>
        <c:majorUnit val="10"/>
      </c:valAx>
      <c:valAx>
        <c:axId val="182795264"/>
        <c:scaling>
          <c:orientation val="minMax"/>
          <c:max val="1"/>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8100" cap="flat" cmpd="sng" algn="ctr">
            <a:solidFill>
              <a:schemeClr val="tx1"/>
            </a:solidFill>
            <a:round/>
          </a:ln>
          <a:effectLst/>
        </c:spPr>
        <c:txPr>
          <a:bodyPr rot="-60000000" vert="horz"/>
          <a:lstStyle/>
          <a:p>
            <a:pPr>
              <a:defRPr/>
            </a:pPr>
            <a:endParaRPr lang="en-US"/>
          </a:p>
        </c:txPr>
        <c:crossAx val="182793344"/>
        <c:crosses val="autoZero"/>
        <c:crossBetween val="midCat"/>
        <c:majorUnit val="0.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800">
          <a:solidFill>
            <a:schemeClr val="tx1"/>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vert="horz"/>
        <a:lstStyle/>
        <a:p>
          <a:pPr>
            <a:defRPr/>
          </a:pPr>
          <a:endParaRPr lang="en-US"/>
        </a:p>
      </c:txPr>
    </c:title>
    <c:autoTitleDeleted val="0"/>
    <c:plotArea>
      <c:layout/>
      <c:scatterChart>
        <c:scatterStyle val="lineMarker"/>
        <c:varyColors val="0"/>
        <c:ser>
          <c:idx val="0"/>
          <c:order val="0"/>
          <c:tx>
            <c:strRef>
              <c:f>'utility-hedonic'!$B$1</c:f>
              <c:strCache>
                <c:ptCount val="1"/>
                <c:pt idx="0">
                  <c:v>Utility</c:v>
                </c:pt>
              </c:strCache>
            </c:strRef>
          </c:tx>
          <c:spPr>
            <a:ln w="38100" cap="rnd">
              <a:solidFill>
                <a:schemeClr val="accent1"/>
              </a:solidFill>
              <a:round/>
            </a:ln>
            <a:effectLst/>
          </c:spPr>
          <c:marker>
            <c:symbol val="circle"/>
            <c:size val="5"/>
            <c:spPr>
              <a:solidFill>
                <a:schemeClr val="accent1"/>
              </a:solidFill>
              <a:ln w="38100">
                <a:solidFill>
                  <a:schemeClr val="accent1"/>
                </a:solidFill>
              </a:ln>
              <a:effectLst/>
            </c:spPr>
          </c:marker>
          <c:xVal>
            <c:numRef>
              <c:f>'utility-hedonic'!$A$2:$A$13</c:f>
              <c:numCache>
                <c:formatCode>0</c:formatCode>
                <c:ptCount val="12"/>
                <c:pt idx="0">
                  <c:v>-75</c:v>
                </c:pt>
                <c:pt idx="1">
                  <c:v>-60</c:v>
                </c:pt>
                <c:pt idx="2">
                  <c:v>-30</c:v>
                </c:pt>
                <c:pt idx="3">
                  <c:v>-10</c:v>
                </c:pt>
                <c:pt idx="4">
                  <c:v>-2.5</c:v>
                </c:pt>
                <c:pt idx="5">
                  <c:v>0</c:v>
                </c:pt>
                <c:pt idx="6">
                  <c:v>15</c:v>
                </c:pt>
                <c:pt idx="7">
                  <c:v>30</c:v>
                </c:pt>
                <c:pt idx="8">
                  <c:v>45</c:v>
                </c:pt>
                <c:pt idx="9">
                  <c:v>60</c:v>
                </c:pt>
                <c:pt idx="10">
                  <c:v>90</c:v>
                </c:pt>
              </c:numCache>
            </c:numRef>
          </c:xVal>
          <c:yVal>
            <c:numRef>
              <c:f>'utility-hedonic'!$B$2:$B$12</c:f>
              <c:numCache>
                <c:formatCode>General</c:formatCode>
                <c:ptCount val="11"/>
                <c:pt idx="0">
                  <c:v>-1</c:v>
                </c:pt>
                <c:pt idx="1">
                  <c:v>-0.8</c:v>
                </c:pt>
                <c:pt idx="2">
                  <c:v>-0.6</c:v>
                </c:pt>
                <c:pt idx="3">
                  <c:v>-0.4</c:v>
                </c:pt>
                <c:pt idx="4">
                  <c:v>-0.2</c:v>
                </c:pt>
                <c:pt idx="5">
                  <c:v>0</c:v>
                </c:pt>
                <c:pt idx="6">
                  <c:v>0.2</c:v>
                </c:pt>
                <c:pt idx="7">
                  <c:v>0.4</c:v>
                </c:pt>
                <c:pt idx="8">
                  <c:v>0.6</c:v>
                </c:pt>
                <c:pt idx="9">
                  <c:v>0.8</c:v>
                </c:pt>
                <c:pt idx="10">
                  <c:v>1</c:v>
                </c:pt>
              </c:numCache>
            </c:numRef>
          </c:yVal>
          <c:smooth val="0"/>
          <c:extLst>
            <c:ext xmlns:c16="http://schemas.microsoft.com/office/drawing/2014/chart" uri="{C3380CC4-5D6E-409C-BE32-E72D297353CC}">
              <c16:uniqueId val="{00000000-8D8D-4AFC-891E-F41A96B761DB}"/>
            </c:ext>
          </c:extLst>
        </c:ser>
        <c:dLbls>
          <c:showLegendKey val="0"/>
          <c:showVal val="0"/>
          <c:showCatName val="0"/>
          <c:showSerName val="0"/>
          <c:showPercent val="0"/>
          <c:showBubbleSize val="0"/>
        </c:dLbls>
        <c:axId val="182803840"/>
        <c:axId val="182830592"/>
      </c:scatterChart>
      <c:valAx>
        <c:axId val="1828038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38100" cap="flat" cmpd="sng" algn="ctr">
            <a:solidFill>
              <a:schemeClr val="tx1"/>
            </a:solidFill>
            <a:round/>
          </a:ln>
          <a:effectLst/>
        </c:spPr>
        <c:txPr>
          <a:bodyPr rot="-60000000" vert="horz"/>
          <a:lstStyle/>
          <a:p>
            <a:pPr>
              <a:defRPr/>
            </a:pPr>
            <a:endParaRPr lang="en-US"/>
          </a:p>
        </c:txPr>
        <c:crossAx val="182830592"/>
        <c:crosses val="autoZero"/>
        <c:crossBetween val="midCat"/>
      </c:valAx>
      <c:valAx>
        <c:axId val="182830592"/>
        <c:scaling>
          <c:orientation val="minMax"/>
          <c:max val="1"/>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8100" cap="flat" cmpd="sng" algn="ctr">
            <a:solidFill>
              <a:schemeClr val="tx1"/>
            </a:solidFill>
            <a:round/>
          </a:ln>
          <a:effectLst/>
        </c:spPr>
        <c:txPr>
          <a:bodyPr rot="-60000000" vert="horz"/>
          <a:lstStyle/>
          <a:p>
            <a:pPr>
              <a:defRPr/>
            </a:pPr>
            <a:endParaRPr lang="en-US"/>
          </a:p>
        </c:txPr>
        <c:crossAx val="182803840"/>
        <c:crosses val="autoZero"/>
        <c:crossBetween val="midCat"/>
        <c:majorUnit val="0.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errBars>
            <c:errBarType val="both"/>
            <c:errValType val="cust"/>
            <c:noEndCap val="0"/>
            <c:plus>
              <c:numLit>
                <c:formatCode>General</c:formatCode>
                <c:ptCount val="4"/>
                <c:pt idx="0">
                  <c:v>3.5414912855062965</c:v>
                </c:pt>
                <c:pt idx="1">
                  <c:v>3.8795062428584401</c:v>
                </c:pt>
                <c:pt idx="2">
                  <c:v>3.6214100969781526</c:v>
                </c:pt>
                <c:pt idx="3">
                  <c:v>3.9502404752045237</c:v>
                </c:pt>
              </c:numLit>
            </c:plus>
            <c:minus>
              <c:numLit>
                <c:formatCode>General</c:formatCode>
                <c:ptCount val="4"/>
                <c:pt idx="0">
                  <c:v>3.5414912855062965</c:v>
                </c:pt>
                <c:pt idx="1">
                  <c:v>3.8795062428584401</c:v>
                </c:pt>
                <c:pt idx="2">
                  <c:v>3.6214100969781526</c:v>
                </c:pt>
                <c:pt idx="3">
                  <c:v>3.9502404752045237</c:v>
                </c:pt>
              </c:numLit>
            </c:minus>
            <c:spPr>
              <a:noFill/>
              <a:ln w="9525" cap="flat" cmpd="sng" algn="ctr">
                <a:solidFill>
                  <a:schemeClr val="tx1">
                    <a:lumMod val="65000"/>
                    <a:lumOff val="35000"/>
                  </a:schemeClr>
                </a:solidFill>
                <a:round/>
              </a:ln>
              <a:effectLst/>
            </c:spPr>
          </c:errBars>
          <c:cat>
            <c:strLit>
              <c:ptCount val="4"/>
              <c:pt idx="0">
                <c:v>f.g.conn_1</c:v>
              </c:pt>
              <c:pt idx="1">
                <c:v>f.l.conn_1</c:v>
              </c:pt>
              <c:pt idx="2">
                <c:v>p.g.conn_1</c:v>
              </c:pt>
              <c:pt idx="3">
                <c:v>p.l.conn_1</c:v>
              </c:pt>
            </c:strLit>
          </c:cat>
          <c:val>
            <c:numLit>
              <c:formatCode>#,##0</c:formatCode>
              <c:ptCount val="4"/>
              <c:pt idx="0">
                <c:v>71.702439024390344</c:v>
              </c:pt>
              <c:pt idx="1">
                <c:v>69.365853658536565</c:v>
              </c:pt>
              <c:pt idx="2">
                <c:v>71.526829268292715</c:v>
              </c:pt>
              <c:pt idx="3">
                <c:v>67.951219512195195</c:v>
              </c:pt>
            </c:numLit>
          </c:val>
          <c:extLst>
            <c:ext xmlns:c16="http://schemas.microsoft.com/office/drawing/2014/chart" uri="{C3380CC4-5D6E-409C-BE32-E72D297353CC}">
              <c16:uniqueId val="{00000000-F56C-9D40-A879-E037781C9498}"/>
            </c:ext>
          </c:extLst>
        </c:ser>
        <c:dLbls>
          <c:showLegendKey val="0"/>
          <c:showVal val="0"/>
          <c:showCatName val="0"/>
          <c:showSerName val="0"/>
          <c:showPercent val="0"/>
          <c:showBubbleSize val="0"/>
        </c:dLbls>
        <c:gapWidth val="219"/>
        <c:axId val="43948288"/>
        <c:axId val="44114304"/>
      </c:barChart>
      <c:catAx>
        <c:axId val="43948288"/>
        <c:scaling>
          <c:orientation val="minMax"/>
        </c:scaling>
        <c:delete val="0"/>
        <c:axPos val="b"/>
        <c:title>
          <c:tx>
            <c:rich>
              <a:bodyPr rot="0" vert="horz"/>
              <a:lstStyle/>
              <a:p>
                <a:pPr>
                  <a:defRPr/>
                </a:pPr>
                <a:endParaRPr lang="en-US"/>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44114304"/>
        <c:crosses val="autoZero"/>
        <c:auto val="1"/>
        <c:lblAlgn val="ctr"/>
        <c:lblOffset val="100"/>
        <c:noMultiLvlLbl val="0"/>
      </c:catAx>
      <c:valAx>
        <c:axId val="441143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Mean</a:t>
                </a:r>
              </a:p>
            </c:rich>
          </c:tx>
          <c:overlay val="0"/>
          <c:spPr>
            <a:noFill/>
            <a:ln>
              <a:noFill/>
            </a:ln>
            <a:effectLst/>
          </c:spPr>
        </c:title>
        <c:numFmt formatCode="#,##0" sourceLinked="1"/>
        <c:majorTickMark val="none"/>
        <c:minorTickMark val="none"/>
        <c:tickLblPos val="nextTo"/>
        <c:spPr>
          <a:noFill/>
          <a:ln>
            <a:noFill/>
          </a:ln>
          <a:effectLst/>
        </c:spPr>
        <c:txPr>
          <a:bodyPr rot="-60000000" vert="horz"/>
          <a:lstStyle/>
          <a:p>
            <a:pPr>
              <a:defRPr/>
            </a:pPr>
            <a:endParaRPr lang="en-US"/>
          </a:p>
        </c:txPr>
        <c:crossAx val="43948288"/>
        <c:crosses val="autoZero"/>
        <c:crossBetween val="between"/>
      </c:valAx>
    </c:plotArea>
    <c:plotVisOnly val="1"/>
    <c:dispBlanksAs val="gap"/>
    <c:showDLblsOverMax val="0"/>
  </c:chart>
  <c:txPr>
    <a:bodyPr/>
    <a:lstStyle/>
    <a:p>
      <a:pPr>
        <a:defRPr sz="2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'Study 0 (puppies)'!$B$2</c:f>
              <c:strCache>
                <c:ptCount val="1"/>
                <c:pt idx="0">
                  <c:v>Puppies</c:v>
                </c:pt>
              </c:strCache>
            </c:strRef>
          </c:tx>
          <c:spPr>
            <a:solidFill>
              <a:schemeClr val="bg2"/>
            </a:solidFill>
            <a:ln>
              <a:solidFill>
                <a:sysClr val="windowText" lastClr="000000"/>
              </a:solidFill>
            </a:ln>
            <a:effectLst/>
          </c:spPr>
          <c:invertIfNegative val="0"/>
          <c:dPt>
            <c:idx val="0"/>
            <c:invertIfNegative val="0"/>
            <c:bubble3D val="0"/>
            <c:extLst>
              <c:ext xmlns:c16="http://schemas.microsoft.com/office/drawing/2014/chart" uri="{C3380CC4-5D6E-409C-BE32-E72D297353CC}">
                <c16:uniqueId val="{00000001-4C5C-4921-9025-2483D03DA321}"/>
              </c:ext>
            </c:extLst>
          </c:dPt>
          <c:errBars>
            <c:errBarType val="both"/>
            <c:errValType val="cust"/>
            <c:noEndCap val="0"/>
            <c:plus>
              <c:numRef>
                <c:f>'Study 0 (puppies)'!$H$3:$H$4</c:f>
                <c:numCache>
                  <c:formatCode>General</c:formatCode>
                  <c:ptCount val="2"/>
                  <c:pt idx="0">
                    <c:v>7.62636</c:v>
                  </c:pt>
                  <c:pt idx="1">
                    <c:v>7.9595599999999997</c:v>
                  </c:pt>
                </c:numCache>
              </c:numRef>
            </c:plus>
            <c:minus>
              <c:numRef>
                <c:f>'Study 0 (puppies)'!$H$3:$H$4</c:f>
                <c:numCache>
                  <c:formatCode>General</c:formatCode>
                  <c:ptCount val="2"/>
                  <c:pt idx="0">
                    <c:v>7.62636</c:v>
                  </c:pt>
                  <c:pt idx="1">
                    <c:v>7.9595599999999997</c:v>
                  </c:pt>
                </c:numCache>
              </c:numRef>
            </c:minus>
            <c:spPr>
              <a:noFill/>
              <a:ln w="9525" cap="flat" cmpd="sng" algn="ctr">
                <a:solidFill>
                  <a:schemeClr val="tx1"/>
                </a:solidFill>
                <a:round/>
              </a:ln>
              <a:effectLst/>
            </c:spPr>
          </c:errBars>
          <c:cat>
            <c:strRef>
              <c:f>'Study 0 (puppies)'!$A$3:$A$4</c:f>
              <c:strCache>
                <c:ptCount val="2"/>
                <c:pt idx="0">
                  <c:v>FUTURE</c:v>
                </c:pt>
                <c:pt idx="1">
                  <c:v>PAST</c:v>
                </c:pt>
              </c:strCache>
            </c:strRef>
          </c:cat>
          <c:val>
            <c:numRef>
              <c:f>'Study 0 (puppies)'!$B$3:$B$4</c:f>
              <c:numCache>
                <c:formatCode>General</c:formatCode>
                <c:ptCount val="2"/>
                <c:pt idx="0">
                  <c:v>9.7799999999999994</c:v>
                </c:pt>
                <c:pt idx="1">
                  <c:v>47.88</c:v>
                </c:pt>
              </c:numCache>
            </c:numRef>
          </c:val>
          <c:extLst>
            <c:ext xmlns:c16="http://schemas.microsoft.com/office/drawing/2014/chart" uri="{C3380CC4-5D6E-409C-BE32-E72D297353CC}">
              <c16:uniqueId val="{00000002-4C5C-4921-9025-2483D03DA321}"/>
            </c:ext>
          </c:extLst>
        </c:ser>
        <c:ser>
          <c:idx val="1"/>
          <c:order val="1"/>
          <c:tx>
            <c:strRef>
              <c:f>'Study 0 (puppies)'!$C$2</c:f>
              <c:strCache>
                <c:ptCount val="1"/>
                <c:pt idx="0">
                  <c:v>Cockroaches</c:v>
                </c:pt>
              </c:strCache>
            </c:strRef>
          </c:tx>
          <c:spPr>
            <a:solidFill>
              <a:schemeClr val="tx1">
                <a:lumMod val="75000"/>
                <a:lumOff val="25000"/>
              </a:schemeClr>
            </a:solidFill>
            <a:ln>
              <a:solidFill>
                <a:sysClr val="windowText" lastClr="000000"/>
              </a:solidFill>
            </a:ln>
            <a:effectLst/>
          </c:spPr>
          <c:invertIfNegative val="0"/>
          <c:errBars>
            <c:errBarType val="both"/>
            <c:errValType val="cust"/>
            <c:noEndCap val="0"/>
            <c:plus>
              <c:numRef>
                <c:f>'Study 0 (puppies)'!$I$3:$I$4</c:f>
                <c:numCache>
                  <c:formatCode>General</c:formatCode>
                  <c:ptCount val="2"/>
                  <c:pt idx="0">
                    <c:v>7.3421599999999998</c:v>
                  </c:pt>
                  <c:pt idx="1">
                    <c:v>7.8850799999999994</c:v>
                  </c:pt>
                </c:numCache>
              </c:numRef>
            </c:plus>
            <c:minus>
              <c:numRef>
                <c:f>'Study 0 (puppies)'!$I$3:$I$4</c:f>
                <c:numCache>
                  <c:formatCode>General</c:formatCode>
                  <c:ptCount val="2"/>
                  <c:pt idx="0">
                    <c:v>7.3421599999999998</c:v>
                  </c:pt>
                  <c:pt idx="1">
                    <c:v>7.8850799999999994</c:v>
                  </c:pt>
                </c:numCache>
              </c:numRef>
            </c:minus>
            <c:spPr>
              <a:noFill/>
              <a:ln w="9525" cap="flat" cmpd="sng" algn="ctr">
                <a:solidFill>
                  <a:schemeClr val="tx1"/>
                </a:solidFill>
                <a:round/>
              </a:ln>
              <a:effectLst/>
            </c:spPr>
          </c:errBars>
          <c:cat>
            <c:strRef>
              <c:f>'Study 0 (puppies)'!$A$3:$A$4</c:f>
              <c:strCache>
                <c:ptCount val="2"/>
                <c:pt idx="0">
                  <c:v>FUTURE</c:v>
                </c:pt>
                <c:pt idx="1">
                  <c:v>PAST</c:v>
                </c:pt>
              </c:strCache>
            </c:strRef>
          </c:cat>
          <c:val>
            <c:numRef>
              <c:f>'Study 0 (puppies)'!$C$3:$C$4</c:f>
              <c:numCache>
                <c:formatCode>General</c:formatCode>
                <c:ptCount val="2"/>
                <c:pt idx="0">
                  <c:v>37.1</c:v>
                </c:pt>
                <c:pt idx="1">
                  <c:v>41.16</c:v>
                </c:pt>
              </c:numCache>
            </c:numRef>
          </c:val>
          <c:extLst>
            <c:ext xmlns:c16="http://schemas.microsoft.com/office/drawing/2014/chart" uri="{C3380CC4-5D6E-409C-BE32-E72D297353CC}">
              <c16:uniqueId val="{00000003-4C5C-4921-9025-2483D03DA321}"/>
            </c:ext>
          </c:extLst>
        </c:ser>
        <c:dLbls>
          <c:showLegendKey val="0"/>
          <c:showVal val="0"/>
          <c:showCatName val="0"/>
          <c:showSerName val="0"/>
          <c:showPercent val="0"/>
          <c:showBubbleSize val="0"/>
        </c:dLbls>
        <c:gapWidth val="219"/>
        <c:overlap val="-27"/>
        <c:axId val="183154560"/>
        <c:axId val="183156096"/>
      </c:barChart>
      <c:catAx>
        <c:axId val="183154560"/>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vert="horz"/>
          <a:lstStyle/>
          <a:p>
            <a:pPr>
              <a:defRPr/>
            </a:pPr>
            <a:endParaRPr lang="en-US"/>
          </a:p>
        </c:txPr>
        <c:crossAx val="183156096"/>
        <c:crosses val="autoZero"/>
        <c:auto val="1"/>
        <c:lblAlgn val="ctr"/>
        <c:lblOffset val="100"/>
        <c:noMultiLvlLbl val="0"/>
      </c:catAx>
      <c:valAx>
        <c:axId val="183156096"/>
        <c:scaling>
          <c:orientation val="minMax"/>
        </c:scaling>
        <c:delete val="0"/>
        <c:axPos val="l"/>
        <c:title>
          <c:tx>
            <c:rich>
              <a:bodyPr rot="-5400000" vert="horz"/>
              <a:lstStyle/>
              <a:p>
                <a:pPr>
                  <a:defRPr/>
                </a:pPr>
                <a:r>
                  <a:rPr lang="en-US"/>
                  <a:t>Contemplation Utility</a:t>
                </a:r>
              </a:p>
            </c:rich>
          </c:tx>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vert="horz"/>
          <a:lstStyle/>
          <a:p>
            <a:pPr>
              <a:defRPr/>
            </a:pPr>
            <a:endParaRPr lang="en-US"/>
          </a:p>
        </c:txPr>
        <c:crossAx val="183154560"/>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28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'Glasses Rebate Study'!$A$3</c:f>
              <c:strCache>
                <c:ptCount val="1"/>
                <c:pt idx="0">
                  <c:v>$15 </c:v>
                </c:pt>
              </c:strCache>
            </c:strRef>
          </c:tx>
          <c:spPr>
            <a:solidFill>
              <a:schemeClr val="bg2"/>
            </a:solidFill>
            <a:ln>
              <a:solidFill>
                <a:sysClr val="windowText" lastClr="000000"/>
              </a:solidFill>
            </a:ln>
            <a:effectLst/>
          </c:spPr>
          <c:invertIfNegative val="0"/>
          <c:dPt>
            <c:idx val="0"/>
            <c:invertIfNegative val="0"/>
            <c:bubble3D val="0"/>
            <c:extLst>
              <c:ext xmlns:c16="http://schemas.microsoft.com/office/drawing/2014/chart" uri="{C3380CC4-5D6E-409C-BE32-E72D297353CC}">
                <c16:uniqueId val="{00000001-D5A1-4E0D-BA0D-EE7EA18CA5A9}"/>
              </c:ext>
            </c:extLst>
          </c:dPt>
          <c:errBars>
            <c:errBarType val="both"/>
            <c:errValType val="cust"/>
            <c:noEndCap val="0"/>
            <c:plus>
              <c:numRef>
                <c:f>'Glasses Rebate Study'!$H$3:$H$4</c:f>
                <c:numCache>
                  <c:formatCode>General</c:formatCode>
                  <c:ptCount val="2"/>
                  <c:pt idx="0">
                    <c:v>13.465199999999999</c:v>
                  </c:pt>
                  <c:pt idx="1">
                    <c:v>14.758800000000001</c:v>
                  </c:pt>
                </c:numCache>
              </c:numRef>
            </c:plus>
            <c:minus>
              <c:numRef>
                <c:f>'Glasses Rebate Study'!$H$3:$H$4</c:f>
                <c:numCache>
                  <c:formatCode>General</c:formatCode>
                  <c:ptCount val="2"/>
                  <c:pt idx="0">
                    <c:v>13.465199999999999</c:v>
                  </c:pt>
                  <c:pt idx="1">
                    <c:v>14.758800000000001</c:v>
                  </c:pt>
                </c:numCache>
              </c:numRef>
            </c:minus>
            <c:spPr>
              <a:noFill/>
              <a:ln w="9525" cap="flat" cmpd="sng" algn="ctr">
                <a:solidFill>
                  <a:schemeClr val="tx1"/>
                </a:solidFill>
                <a:round/>
              </a:ln>
              <a:effectLst/>
            </c:spPr>
          </c:errBars>
          <c:cat>
            <c:strRef>
              <c:f>'Glasses Rebate Study'!$B$2:$C$2</c:f>
              <c:strCache>
                <c:ptCount val="2"/>
                <c:pt idx="0">
                  <c:v>Rebate</c:v>
                </c:pt>
                <c:pt idx="1">
                  <c:v>Bill</c:v>
                </c:pt>
              </c:strCache>
            </c:strRef>
          </c:cat>
          <c:val>
            <c:numRef>
              <c:f>'Glasses Rebate Study'!$B$3:$C$3</c:f>
              <c:numCache>
                <c:formatCode>General</c:formatCode>
                <c:ptCount val="2"/>
                <c:pt idx="0">
                  <c:v>4.0999999999999996</c:v>
                </c:pt>
                <c:pt idx="1">
                  <c:v>-22.14</c:v>
                </c:pt>
              </c:numCache>
            </c:numRef>
          </c:val>
          <c:extLst>
            <c:ext xmlns:c16="http://schemas.microsoft.com/office/drawing/2014/chart" uri="{C3380CC4-5D6E-409C-BE32-E72D297353CC}">
              <c16:uniqueId val="{00000002-D5A1-4E0D-BA0D-EE7EA18CA5A9}"/>
            </c:ext>
          </c:extLst>
        </c:ser>
        <c:ser>
          <c:idx val="1"/>
          <c:order val="1"/>
          <c:tx>
            <c:strRef>
              <c:f>'Glasses Rebate Study'!$A$4</c:f>
              <c:strCache>
                <c:ptCount val="1"/>
                <c:pt idx="0">
                  <c:v>$30 </c:v>
                </c:pt>
              </c:strCache>
            </c:strRef>
          </c:tx>
          <c:spPr>
            <a:solidFill>
              <a:schemeClr val="tx1">
                <a:lumMod val="75000"/>
                <a:lumOff val="25000"/>
              </a:schemeClr>
            </a:solidFill>
            <a:ln>
              <a:solidFill>
                <a:sysClr val="windowText" lastClr="000000"/>
              </a:solidFill>
            </a:ln>
            <a:effectLst/>
          </c:spPr>
          <c:invertIfNegative val="0"/>
          <c:errBars>
            <c:errBarType val="both"/>
            <c:errValType val="cust"/>
            <c:noEndCap val="0"/>
            <c:plus>
              <c:numRef>
                <c:f>'Glasses Rebate Study'!$I$3:$I$4</c:f>
                <c:numCache>
                  <c:formatCode>General</c:formatCode>
                  <c:ptCount val="2"/>
                  <c:pt idx="0">
                    <c:v>11.9756</c:v>
                  </c:pt>
                  <c:pt idx="1">
                    <c:v>11.5052</c:v>
                  </c:pt>
                </c:numCache>
              </c:numRef>
            </c:plus>
            <c:minus>
              <c:numRef>
                <c:f>'Glasses Rebate Study'!$I$3:$I$4</c:f>
                <c:numCache>
                  <c:formatCode>General</c:formatCode>
                  <c:ptCount val="2"/>
                  <c:pt idx="0">
                    <c:v>11.9756</c:v>
                  </c:pt>
                  <c:pt idx="1">
                    <c:v>11.5052</c:v>
                  </c:pt>
                </c:numCache>
              </c:numRef>
            </c:minus>
            <c:spPr>
              <a:noFill/>
              <a:ln w="9525" cap="flat" cmpd="sng" algn="ctr">
                <a:solidFill>
                  <a:schemeClr val="tx1"/>
                </a:solidFill>
                <a:round/>
              </a:ln>
              <a:effectLst/>
            </c:spPr>
          </c:errBars>
          <c:cat>
            <c:strRef>
              <c:f>'Glasses Rebate Study'!$B$2:$C$2</c:f>
              <c:strCache>
                <c:ptCount val="2"/>
                <c:pt idx="0">
                  <c:v>Rebate</c:v>
                </c:pt>
                <c:pt idx="1">
                  <c:v>Bill</c:v>
                </c:pt>
              </c:strCache>
            </c:strRef>
          </c:cat>
          <c:val>
            <c:numRef>
              <c:f>'Glasses Rebate Study'!$B$4:$C$4</c:f>
              <c:numCache>
                <c:formatCode>General</c:formatCode>
                <c:ptCount val="2"/>
                <c:pt idx="0">
                  <c:v>-10.92</c:v>
                </c:pt>
                <c:pt idx="1">
                  <c:v>-18.59</c:v>
                </c:pt>
              </c:numCache>
            </c:numRef>
          </c:val>
          <c:extLst>
            <c:ext xmlns:c16="http://schemas.microsoft.com/office/drawing/2014/chart" uri="{C3380CC4-5D6E-409C-BE32-E72D297353CC}">
              <c16:uniqueId val="{00000003-D5A1-4E0D-BA0D-EE7EA18CA5A9}"/>
            </c:ext>
          </c:extLst>
        </c:ser>
        <c:dLbls>
          <c:showLegendKey val="0"/>
          <c:showVal val="0"/>
          <c:showCatName val="0"/>
          <c:showSerName val="0"/>
          <c:showPercent val="0"/>
          <c:showBubbleSize val="0"/>
        </c:dLbls>
        <c:gapWidth val="219"/>
        <c:overlap val="-27"/>
        <c:axId val="183218176"/>
        <c:axId val="183219712"/>
      </c:barChart>
      <c:catAx>
        <c:axId val="183218176"/>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vert="horz"/>
          <a:lstStyle/>
          <a:p>
            <a:pPr>
              <a:defRPr/>
            </a:pPr>
            <a:endParaRPr lang="en-US"/>
          </a:p>
        </c:txPr>
        <c:crossAx val="183219712"/>
        <c:crosses val="autoZero"/>
        <c:auto val="1"/>
        <c:lblAlgn val="ctr"/>
        <c:lblOffset val="100"/>
        <c:noMultiLvlLbl val="0"/>
      </c:catAx>
      <c:valAx>
        <c:axId val="183219712"/>
        <c:scaling>
          <c:orientation val="minMax"/>
        </c:scaling>
        <c:delete val="0"/>
        <c:axPos val="l"/>
        <c:title>
          <c:tx>
            <c:rich>
              <a:bodyPr rot="-5400000" vert="horz"/>
              <a:lstStyle/>
              <a:p>
                <a:pPr>
                  <a:defRPr/>
                </a:pPr>
                <a:r>
                  <a:rPr lang="en-US"/>
                  <a:t>Contemplation Utility</a:t>
                </a:r>
              </a:p>
            </c:rich>
          </c:tx>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vert="horz"/>
          <a:lstStyle/>
          <a:p>
            <a:pPr>
              <a:defRPr/>
            </a:pPr>
            <a:endParaRPr lang="en-US"/>
          </a:p>
        </c:txPr>
        <c:crossAx val="183218176"/>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28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DDD307-31EF-41C0-8B38-DBB2D06824CE}" type="datetimeFigureOut">
              <a:rPr lang="en-US" smtClean="0"/>
              <a:t>10/30/22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8A7DAE-2972-4940-8405-77B454D27C76}" type="slidenum">
              <a:rPr lang="en-US" smtClean="0"/>
              <a:t>‹#›</a:t>
            </a:fld>
            <a:endParaRPr lang="en-US"/>
          </a:p>
        </p:txBody>
      </p:sp>
    </p:spTree>
    <p:extLst>
      <p:ext uri="{BB962C8B-B14F-4D97-AF65-F5344CB8AC3E}">
        <p14:creationId xmlns:p14="http://schemas.microsoft.com/office/powerpoint/2010/main" val="1180871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having me here!</a:t>
            </a:r>
            <a:endParaRPr lang="en-US" baseline="0" dirty="0"/>
          </a:p>
          <a:p>
            <a:r>
              <a:rPr lang="en-US" dirty="0"/>
              <a:t>This talk</a:t>
            </a:r>
            <a:r>
              <a:rPr lang="en-US" baseline="0" dirty="0"/>
              <a:t> is actually a combination of two papers</a:t>
            </a:r>
            <a:r>
              <a:rPr lang="en-US" baseline="0"/>
              <a:t>. </a:t>
            </a:r>
            <a:endParaRPr lang="en-US" dirty="0"/>
          </a:p>
        </p:txBody>
      </p:sp>
      <p:sp>
        <p:nvSpPr>
          <p:cNvPr id="4" name="Slide Number Placeholder 3"/>
          <p:cNvSpPr>
            <a:spLocks noGrp="1"/>
          </p:cNvSpPr>
          <p:nvPr>
            <p:ph type="sldNum" sz="quarter" idx="10"/>
          </p:nvPr>
        </p:nvSpPr>
        <p:spPr/>
        <p:txBody>
          <a:bodyPr/>
          <a:lstStyle/>
          <a:p>
            <a:fld id="{FD8A7DAE-2972-4940-8405-77B454D27C76}" type="slidenum">
              <a:rPr lang="en-US" smtClean="0"/>
              <a:t>1</a:t>
            </a:fld>
            <a:endParaRPr lang="en-US"/>
          </a:p>
        </p:txBody>
      </p:sp>
    </p:spTree>
    <p:extLst>
      <p:ext uri="{BB962C8B-B14F-4D97-AF65-F5344CB8AC3E}">
        <p14:creationId xmlns:p14="http://schemas.microsoft.com/office/powerpoint/2010/main" val="1473315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t>
            </a:r>
            <a:r>
              <a:rPr lang="en-US" dirty="0" err="1"/>
              <a:t>facebook</a:t>
            </a:r>
            <a:r>
              <a:rPr lang="en-US" dirty="0"/>
              <a:t> ads: there are some constraints</a:t>
            </a:r>
            <a:r>
              <a:rPr lang="en-US" baseline="0" dirty="0"/>
              <a:t> of course. Also:</a:t>
            </a:r>
            <a:r>
              <a:rPr lang="en-US" dirty="0"/>
              <a:t> make sure the ad score is the same in</a:t>
            </a:r>
            <a:r>
              <a:rPr lang="en-US" baseline="0" dirty="0"/>
              <a:t> each conditions</a:t>
            </a:r>
            <a:endParaRPr lang="en-US" dirty="0"/>
          </a:p>
        </p:txBody>
      </p:sp>
      <p:sp>
        <p:nvSpPr>
          <p:cNvPr id="4" name="Slide Number Placeholder 3"/>
          <p:cNvSpPr>
            <a:spLocks noGrp="1"/>
          </p:cNvSpPr>
          <p:nvPr>
            <p:ph type="sldNum" sz="quarter" idx="10"/>
          </p:nvPr>
        </p:nvSpPr>
        <p:spPr/>
        <p:txBody>
          <a:bodyPr/>
          <a:lstStyle/>
          <a:p>
            <a:fld id="{FD8A7DAE-2972-4940-8405-77B454D27C76}" type="slidenum">
              <a:rPr lang="en-US" smtClean="0"/>
              <a:t>15</a:t>
            </a:fld>
            <a:endParaRPr lang="en-US"/>
          </a:p>
        </p:txBody>
      </p:sp>
    </p:spTree>
    <p:extLst>
      <p:ext uri="{BB962C8B-B14F-4D97-AF65-F5344CB8AC3E}">
        <p14:creationId xmlns:p14="http://schemas.microsoft.com/office/powerpoint/2010/main" val="3928526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Brandimarte</a:t>
            </a:r>
            <a:r>
              <a:rPr lang="en-US" dirty="0"/>
              <a:t>, L., </a:t>
            </a:r>
            <a:r>
              <a:rPr lang="en-US" dirty="0" err="1"/>
              <a:t>Vosgerau</a:t>
            </a:r>
            <a:r>
              <a:rPr lang="en-US" dirty="0"/>
              <a:t>, J., &amp; </a:t>
            </a:r>
            <a:r>
              <a:rPr lang="en-US" dirty="0" err="1"/>
              <a:t>Acquisti</a:t>
            </a:r>
            <a:r>
              <a:rPr lang="en-US" dirty="0"/>
              <a:t>, A. (2018). Differential discounting and present impact of past information. </a:t>
            </a:r>
            <a:r>
              <a:rPr lang="en-US" i="1" dirty="0"/>
              <a:t>Journal of Experimental Psychology: General</a:t>
            </a:r>
            <a:r>
              <a:rPr lang="en-US" dirty="0"/>
              <a:t>, </a:t>
            </a:r>
            <a:r>
              <a:rPr lang="en-US" i="1" dirty="0"/>
              <a:t>147</a:t>
            </a:r>
            <a:r>
              <a:rPr lang="en-US" dirty="0"/>
              <a:t>(1), 74.</a:t>
            </a:r>
          </a:p>
          <a:p>
            <a:endParaRPr lang="en-US" dirty="0"/>
          </a:p>
        </p:txBody>
      </p:sp>
      <p:sp>
        <p:nvSpPr>
          <p:cNvPr id="4" name="Slide Number Placeholder 3"/>
          <p:cNvSpPr>
            <a:spLocks noGrp="1"/>
          </p:cNvSpPr>
          <p:nvPr>
            <p:ph type="sldNum" sz="quarter" idx="10"/>
          </p:nvPr>
        </p:nvSpPr>
        <p:spPr/>
        <p:txBody>
          <a:bodyPr/>
          <a:lstStyle/>
          <a:p>
            <a:fld id="{FD8A7DAE-2972-4940-8405-77B454D27C76}" type="slidenum">
              <a:rPr lang="en-US" smtClean="0"/>
              <a:t>22</a:t>
            </a:fld>
            <a:endParaRPr lang="en-US"/>
          </a:p>
        </p:txBody>
      </p:sp>
    </p:spTree>
    <p:extLst>
      <p:ext uri="{BB962C8B-B14F-4D97-AF65-F5344CB8AC3E}">
        <p14:creationId xmlns:p14="http://schemas.microsoft.com/office/powerpoint/2010/main" val="2695712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Story here about attempting</a:t>
            </a:r>
            <a:r>
              <a:rPr lang="en-US" baseline="0" dirty="0"/>
              <a:t> shocks and massages</a:t>
            </a:r>
          </a:p>
          <a:p>
            <a:r>
              <a:rPr lang="en-US" baseline="0" dirty="0"/>
              <a:t>Image source: https://</a:t>
            </a:r>
            <a:r>
              <a:rPr lang="en-US" baseline="0" dirty="0" err="1"/>
              <a:t>www.delish.com</a:t>
            </a:r>
            <a:r>
              <a:rPr lang="en-US" baseline="0" dirty="0"/>
              <a:t>/food-news/g3576/childhood-candies-you-forgot-you-were-obsessed-with/?slide=1</a:t>
            </a:r>
            <a:endParaRPr lang="en-US" dirty="0"/>
          </a:p>
        </p:txBody>
      </p:sp>
      <p:sp>
        <p:nvSpPr>
          <p:cNvPr id="4" name="Slide Number Placeholder 3"/>
          <p:cNvSpPr>
            <a:spLocks noGrp="1"/>
          </p:cNvSpPr>
          <p:nvPr>
            <p:ph type="sldNum" sz="quarter" idx="10"/>
          </p:nvPr>
        </p:nvSpPr>
        <p:spPr/>
        <p:txBody>
          <a:bodyPr/>
          <a:lstStyle/>
          <a:p>
            <a:fld id="{FD8A7DAE-2972-4940-8405-77B454D27C76}" type="slidenum">
              <a:rPr lang="en-US" smtClean="0"/>
              <a:t>39</a:t>
            </a:fld>
            <a:endParaRPr lang="en-US"/>
          </a:p>
        </p:txBody>
      </p:sp>
    </p:spTree>
    <p:extLst>
      <p:ext uri="{BB962C8B-B14F-4D97-AF65-F5344CB8AC3E}">
        <p14:creationId xmlns:p14="http://schemas.microsoft.com/office/powerpoint/2010/main" val="3907894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a:t>
            </a:r>
            <a:r>
              <a:rPr lang="en-US" dirty="0" err="1"/>
              <a:t>www.delish.com</a:t>
            </a:r>
            <a:r>
              <a:rPr lang="en-US" dirty="0"/>
              <a:t>/food-news/g3576/childhood-candies-you-forgot-you-were-obsessed-with/?slide=1</a:t>
            </a:r>
          </a:p>
        </p:txBody>
      </p:sp>
      <p:sp>
        <p:nvSpPr>
          <p:cNvPr id="4" name="Slide Number Placeholder 3"/>
          <p:cNvSpPr>
            <a:spLocks noGrp="1"/>
          </p:cNvSpPr>
          <p:nvPr>
            <p:ph type="sldNum" sz="quarter" idx="5"/>
          </p:nvPr>
        </p:nvSpPr>
        <p:spPr/>
        <p:txBody>
          <a:bodyPr/>
          <a:lstStyle/>
          <a:p>
            <a:fld id="{FD8A7DAE-2972-4940-8405-77B454D27C76}" type="slidenum">
              <a:rPr lang="en-US" smtClean="0"/>
              <a:t>40</a:t>
            </a:fld>
            <a:endParaRPr lang="en-US"/>
          </a:p>
        </p:txBody>
      </p:sp>
    </p:spTree>
    <p:extLst>
      <p:ext uri="{BB962C8B-B14F-4D97-AF65-F5344CB8AC3E}">
        <p14:creationId xmlns:p14="http://schemas.microsoft.com/office/powerpoint/2010/main" val="4075466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a:t>
            </a:r>
            <a:r>
              <a:rPr lang="en-US" dirty="0" err="1"/>
              <a:t>isotechpest.com</a:t>
            </a:r>
            <a:r>
              <a:rPr lang="en-US" dirty="0"/>
              <a:t>/pest-info/cockroaches/</a:t>
            </a:r>
            <a:r>
              <a:rPr lang="en-US" dirty="0" err="1"/>
              <a:t>american</a:t>
            </a:r>
            <a:r>
              <a:rPr lang="en-US" dirty="0"/>
              <a:t>-cockroach</a:t>
            </a:r>
          </a:p>
          <a:p>
            <a:endParaRPr lang="en-US" dirty="0"/>
          </a:p>
        </p:txBody>
      </p:sp>
      <p:sp>
        <p:nvSpPr>
          <p:cNvPr id="4" name="Slide Number Placeholder 3"/>
          <p:cNvSpPr>
            <a:spLocks noGrp="1"/>
          </p:cNvSpPr>
          <p:nvPr>
            <p:ph type="sldNum" sz="quarter" idx="5"/>
          </p:nvPr>
        </p:nvSpPr>
        <p:spPr/>
        <p:txBody>
          <a:bodyPr/>
          <a:lstStyle/>
          <a:p>
            <a:fld id="{FD8A7DAE-2972-4940-8405-77B454D27C76}" type="slidenum">
              <a:rPr lang="en-US" smtClean="0"/>
              <a:t>62</a:t>
            </a:fld>
            <a:endParaRPr lang="en-US"/>
          </a:p>
        </p:txBody>
      </p:sp>
    </p:spTree>
    <p:extLst>
      <p:ext uri="{BB962C8B-B14F-4D97-AF65-F5344CB8AC3E}">
        <p14:creationId xmlns:p14="http://schemas.microsoft.com/office/powerpoint/2010/main" val="1433132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a:t>
            </a:r>
            <a:r>
              <a:rPr lang="en-US" dirty="0" err="1"/>
              <a:t>allencountyhealth.com</a:t>
            </a:r>
            <a:r>
              <a:rPr lang="en-US" dirty="0"/>
              <a:t>/info-about/environmental-health/healthy-homes/pest-control/cockroaches</a:t>
            </a:r>
          </a:p>
          <a:p>
            <a:endParaRPr lang="en-US" dirty="0"/>
          </a:p>
        </p:txBody>
      </p:sp>
      <p:sp>
        <p:nvSpPr>
          <p:cNvPr id="4" name="Slide Number Placeholder 3"/>
          <p:cNvSpPr>
            <a:spLocks noGrp="1"/>
          </p:cNvSpPr>
          <p:nvPr>
            <p:ph type="sldNum" sz="quarter" idx="5"/>
          </p:nvPr>
        </p:nvSpPr>
        <p:spPr/>
        <p:txBody>
          <a:bodyPr/>
          <a:lstStyle/>
          <a:p>
            <a:fld id="{FD8A7DAE-2972-4940-8405-77B454D27C76}" type="slidenum">
              <a:rPr lang="en-US" smtClean="0"/>
              <a:t>63</a:t>
            </a:fld>
            <a:endParaRPr lang="en-US"/>
          </a:p>
        </p:txBody>
      </p:sp>
    </p:spTree>
    <p:extLst>
      <p:ext uri="{BB962C8B-B14F-4D97-AF65-F5344CB8AC3E}">
        <p14:creationId xmlns:p14="http://schemas.microsoft.com/office/powerpoint/2010/main" val="3112285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iStock</a:t>
            </a:r>
          </a:p>
        </p:txBody>
      </p:sp>
      <p:sp>
        <p:nvSpPr>
          <p:cNvPr id="4" name="Slide Number Placeholder 3"/>
          <p:cNvSpPr>
            <a:spLocks noGrp="1"/>
          </p:cNvSpPr>
          <p:nvPr>
            <p:ph type="sldNum" sz="quarter" idx="5"/>
          </p:nvPr>
        </p:nvSpPr>
        <p:spPr/>
        <p:txBody>
          <a:bodyPr/>
          <a:lstStyle/>
          <a:p>
            <a:fld id="{FD8A7DAE-2972-4940-8405-77B454D27C76}" type="slidenum">
              <a:rPr lang="en-US" smtClean="0"/>
              <a:t>64</a:t>
            </a:fld>
            <a:endParaRPr lang="en-US"/>
          </a:p>
        </p:txBody>
      </p:sp>
    </p:spTree>
    <p:extLst>
      <p:ext uri="{BB962C8B-B14F-4D97-AF65-F5344CB8AC3E}">
        <p14:creationId xmlns:p14="http://schemas.microsoft.com/office/powerpoint/2010/main" val="1988696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Image source: https://</a:t>
            </a:r>
            <a:r>
              <a:rPr lang="en-US" baseline="0" dirty="0" err="1"/>
              <a:t>unsplash.com</a:t>
            </a:r>
            <a:r>
              <a:rPr lang="en-US" baseline="0" dirty="0"/>
              <a:t>/</a:t>
            </a:r>
          </a:p>
          <a:p>
            <a:endParaRPr lang="en-US" dirty="0"/>
          </a:p>
        </p:txBody>
      </p:sp>
      <p:sp>
        <p:nvSpPr>
          <p:cNvPr id="4" name="Slide Number Placeholder 3"/>
          <p:cNvSpPr>
            <a:spLocks noGrp="1"/>
          </p:cNvSpPr>
          <p:nvPr>
            <p:ph type="sldNum" sz="quarter" idx="5"/>
          </p:nvPr>
        </p:nvSpPr>
        <p:spPr/>
        <p:txBody>
          <a:bodyPr/>
          <a:lstStyle/>
          <a:p>
            <a:fld id="{FD8A7DAE-2972-4940-8405-77B454D27C76}" type="slidenum">
              <a:rPr lang="en-US" smtClean="0"/>
              <a:t>65</a:t>
            </a:fld>
            <a:endParaRPr lang="en-US"/>
          </a:p>
        </p:txBody>
      </p:sp>
    </p:spTree>
    <p:extLst>
      <p:ext uri="{BB962C8B-B14F-4D97-AF65-F5344CB8AC3E}">
        <p14:creationId xmlns:p14="http://schemas.microsoft.com/office/powerpoint/2010/main" val="2219376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Image source: https://</a:t>
            </a:r>
            <a:r>
              <a:rPr lang="en-US" baseline="0" dirty="0" err="1"/>
              <a:t>unsplash.com</a:t>
            </a:r>
            <a:r>
              <a:rPr lang="en-US" baseline="0" dirty="0"/>
              <a:t>/</a:t>
            </a:r>
          </a:p>
          <a:p>
            <a:endParaRPr lang="en-US" dirty="0"/>
          </a:p>
        </p:txBody>
      </p:sp>
      <p:sp>
        <p:nvSpPr>
          <p:cNvPr id="4" name="Slide Number Placeholder 3"/>
          <p:cNvSpPr>
            <a:spLocks noGrp="1"/>
          </p:cNvSpPr>
          <p:nvPr>
            <p:ph type="sldNum" sz="quarter" idx="5"/>
          </p:nvPr>
        </p:nvSpPr>
        <p:spPr/>
        <p:txBody>
          <a:bodyPr/>
          <a:lstStyle/>
          <a:p>
            <a:fld id="{FD8A7DAE-2972-4940-8405-77B454D27C76}" type="slidenum">
              <a:rPr lang="en-US" smtClean="0"/>
              <a:t>66</a:t>
            </a:fld>
            <a:endParaRPr lang="en-US"/>
          </a:p>
        </p:txBody>
      </p:sp>
    </p:spTree>
    <p:extLst>
      <p:ext uri="{BB962C8B-B14F-4D97-AF65-F5344CB8AC3E}">
        <p14:creationId xmlns:p14="http://schemas.microsoft.com/office/powerpoint/2010/main" val="3256231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Image source: https://</a:t>
            </a:r>
            <a:r>
              <a:rPr lang="en-US" baseline="0" dirty="0" err="1"/>
              <a:t>unsplash.com</a:t>
            </a:r>
            <a:r>
              <a:rPr lang="en-US" baseline="0" dirty="0"/>
              <a:t>/</a:t>
            </a:r>
          </a:p>
          <a:p>
            <a:endParaRPr lang="en-US" dirty="0"/>
          </a:p>
        </p:txBody>
      </p:sp>
      <p:sp>
        <p:nvSpPr>
          <p:cNvPr id="4" name="Slide Number Placeholder 3"/>
          <p:cNvSpPr>
            <a:spLocks noGrp="1"/>
          </p:cNvSpPr>
          <p:nvPr>
            <p:ph type="sldNum" sz="quarter" idx="5"/>
          </p:nvPr>
        </p:nvSpPr>
        <p:spPr/>
        <p:txBody>
          <a:bodyPr/>
          <a:lstStyle/>
          <a:p>
            <a:fld id="{FD8A7DAE-2972-4940-8405-77B454D27C76}" type="slidenum">
              <a:rPr lang="en-US" smtClean="0"/>
              <a:t>67</a:t>
            </a:fld>
            <a:endParaRPr lang="en-US"/>
          </a:p>
        </p:txBody>
      </p:sp>
    </p:spTree>
    <p:extLst>
      <p:ext uri="{BB962C8B-B14F-4D97-AF65-F5344CB8AC3E}">
        <p14:creationId xmlns:p14="http://schemas.microsoft.com/office/powerpoint/2010/main" val="3364491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are on the airplane. Drink cart now or later? Writing letters of recommendation now or later? </a:t>
            </a:r>
          </a:p>
          <a:p>
            <a:endParaRPr lang="en-US" baseline="0" dirty="0"/>
          </a:p>
          <a:p>
            <a:r>
              <a:rPr lang="en-US" baseline="0" dirty="0"/>
              <a:t>Sign effect was first found in Walter Michel’s studies on children, and later formalized by </a:t>
            </a:r>
            <a:r>
              <a:rPr lang="en-US" baseline="0" dirty="0" err="1"/>
              <a:t>Thaler</a:t>
            </a:r>
            <a:endParaRPr lang="en-US" baseline="0" dirty="0"/>
          </a:p>
          <a:p>
            <a:endParaRPr lang="en-US" baseline="0" dirty="0"/>
          </a:p>
          <a:p>
            <a:r>
              <a:rPr lang="en-US" baseline="0" dirty="0"/>
              <a:t>Image source: https://</a:t>
            </a:r>
            <a:r>
              <a:rPr lang="en-US" baseline="0" dirty="0" err="1"/>
              <a:t>unsplash.com</a:t>
            </a:r>
            <a:r>
              <a:rPr lang="en-US" baseline="0" dirty="0"/>
              <a:t>/</a:t>
            </a:r>
          </a:p>
        </p:txBody>
      </p:sp>
      <p:sp>
        <p:nvSpPr>
          <p:cNvPr id="4" name="Slide Number Placeholder 3"/>
          <p:cNvSpPr>
            <a:spLocks noGrp="1"/>
          </p:cNvSpPr>
          <p:nvPr>
            <p:ph type="sldNum" sz="quarter" idx="10"/>
          </p:nvPr>
        </p:nvSpPr>
        <p:spPr/>
        <p:txBody>
          <a:bodyPr/>
          <a:lstStyle/>
          <a:p>
            <a:fld id="{FD8A7DAE-2972-4940-8405-77B454D27C76}" type="slidenum">
              <a:rPr lang="en-US" smtClean="0"/>
              <a:t>3</a:t>
            </a:fld>
            <a:endParaRPr lang="en-US"/>
          </a:p>
        </p:txBody>
      </p:sp>
    </p:spTree>
    <p:extLst>
      <p:ext uri="{BB962C8B-B14F-4D97-AF65-F5344CB8AC3E}">
        <p14:creationId xmlns:p14="http://schemas.microsoft.com/office/powerpoint/2010/main" val="1554179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McGraw, A. P., Larsen, J. T., </a:t>
            </a:r>
            <a:r>
              <a:rPr lang="en-US" dirty="0" err="1"/>
              <a:t>Kahneman</a:t>
            </a:r>
            <a:r>
              <a:rPr lang="en-US" dirty="0"/>
              <a:t>, D., &amp; </a:t>
            </a:r>
            <a:r>
              <a:rPr lang="en-US" dirty="0" err="1"/>
              <a:t>Schkade</a:t>
            </a:r>
            <a:r>
              <a:rPr lang="en-US" dirty="0"/>
              <a:t>, D. (2010). Comparing gains and losses. </a:t>
            </a:r>
            <a:r>
              <a:rPr lang="en-US" i="1" dirty="0"/>
              <a:t>Psychological science</a:t>
            </a:r>
            <a:r>
              <a:rPr lang="en-US" dirty="0"/>
              <a:t>, </a:t>
            </a:r>
            <a:r>
              <a:rPr lang="en-US" i="1" dirty="0"/>
              <a:t>21</a:t>
            </a:r>
            <a:r>
              <a:rPr lang="en-US" dirty="0"/>
              <a:t>(10), 1438-1445.</a:t>
            </a:r>
          </a:p>
          <a:p>
            <a:endParaRPr lang="en-US" dirty="0"/>
          </a:p>
        </p:txBody>
      </p:sp>
      <p:sp>
        <p:nvSpPr>
          <p:cNvPr id="4" name="Slide Number Placeholder 3"/>
          <p:cNvSpPr>
            <a:spLocks noGrp="1"/>
          </p:cNvSpPr>
          <p:nvPr>
            <p:ph type="sldNum" sz="quarter" idx="10"/>
          </p:nvPr>
        </p:nvSpPr>
        <p:spPr/>
        <p:txBody>
          <a:bodyPr/>
          <a:lstStyle/>
          <a:p>
            <a:fld id="{FD8A7DAE-2972-4940-8405-77B454D27C76}" type="slidenum">
              <a:rPr lang="en-US" smtClean="0"/>
              <a:t>78</a:t>
            </a:fld>
            <a:endParaRPr lang="en-US"/>
          </a:p>
        </p:txBody>
      </p:sp>
    </p:spTree>
    <p:extLst>
      <p:ext uri="{BB962C8B-B14F-4D97-AF65-F5344CB8AC3E}">
        <p14:creationId xmlns:p14="http://schemas.microsoft.com/office/powerpoint/2010/main" val="1623018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a:t>
            </a:r>
            <a:r>
              <a:rPr lang="en-CA" b="0" i="1" dirty="0">
                <a:solidFill>
                  <a:srgbClr val="000000"/>
                </a:solidFill>
                <a:effectLst/>
                <a:latin typeface="TNYAdobeCaslonPro"/>
              </a:rPr>
              <a:t>Children who are able to pass the marshmallow test enjoy greater success as </a:t>
            </a:r>
            <a:r>
              <a:rPr lang="en-CA" b="0" i="1" dirty="0" err="1">
                <a:solidFill>
                  <a:srgbClr val="000000"/>
                </a:solidFill>
                <a:effectLst/>
                <a:latin typeface="TNYAdobeCaslonPro"/>
              </a:rPr>
              <a:t>adults.</a:t>
            </a:r>
            <a:r>
              <a:rPr lang="en-CA" b="0" i="0" dirty="0" err="1">
                <a:solidFill>
                  <a:srgbClr val="666666"/>
                </a:solidFill>
                <a:effectLst/>
                <a:latin typeface="Graphik"/>
              </a:rPr>
              <a:t>Illustration</a:t>
            </a:r>
            <a:r>
              <a:rPr lang="en-CA" b="0" i="0" dirty="0">
                <a:solidFill>
                  <a:srgbClr val="666666"/>
                </a:solidFill>
                <a:effectLst/>
                <a:latin typeface="Graphik"/>
              </a:rPr>
              <a:t> by Barry </a:t>
            </a:r>
            <a:r>
              <a:rPr lang="en-CA" b="0" i="0" dirty="0" err="1">
                <a:solidFill>
                  <a:srgbClr val="666666"/>
                </a:solidFill>
                <a:effectLst/>
                <a:latin typeface="Graphik"/>
              </a:rPr>
              <a:t>Blitt</a:t>
            </a:r>
            <a:endParaRPr lang="en-CA" b="0" i="0" dirty="0">
              <a:solidFill>
                <a:srgbClr val="666666"/>
              </a:solidFill>
              <a:effectLst/>
              <a:latin typeface="Graphik"/>
            </a:endParaRPr>
          </a:p>
          <a:p>
            <a:r>
              <a:rPr lang="en-US" dirty="0"/>
              <a:t>https://</a:t>
            </a:r>
            <a:r>
              <a:rPr lang="en-US" dirty="0" err="1"/>
              <a:t>www.newyorker.com</a:t>
            </a:r>
            <a:r>
              <a:rPr lang="en-US" dirty="0"/>
              <a:t>/magazine/2009/05/18/dont-2</a:t>
            </a:r>
          </a:p>
          <a:p>
            <a:endParaRPr lang="en-US" dirty="0"/>
          </a:p>
        </p:txBody>
      </p:sp>
      <p:sp>
        <p:nvSpPr>
          <p:cNvPr id="4" name="Slide Number Placeholder 3"/>
          <p:cNvSpPr>
            <a:spLocks noGrp="1"/>
          </p:cNvSpPr>
          <p:nvPr>
            <p:ph type="sldNum" sz="quarter" idx="5"/>
          </p:nvPr>
        </p:nvSpPr>
        <p:spPr/>
        <p:txBody>
          <a:bodyPr/>
          <a:lstStyle/>
          <a:p>
            <a:fld id="{FD8A7DAE-2972-4940-8405-77B454D27C76}" type="slidenum">
              <a:rPr lang="en-US" smtClean="0"/>
              <a:t>102</a:t>
            </a:fld>
            <a:endParaRPr lang="en-US"/>
          </a:p>
        </p:txBody>
      </p:sp>
    </p:spTree>
    <p:extLst>
      <p:ext uri="{BB962C8B-B14F-4D97-AF65-F5344CB8AC3E}">
        <p14:creationId xmlns:p14="http://schemas.microsoft.com/office/powerpoint/2010/main" val="1749413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Story here about attempting</a:t>
            </a:r>
            <a:r>
              <a:rPr lang="en-US" baseline="0" dirty="0"/>
              <a:t> shocks and massages</a:t>
            </a:r>
          </a:p>
          <a:p>
            <a:r>
              <a:rPr lang="en-US" baseline="0" dirty="0"/>
              <a:t>Image source: https://</a:t>
            </a:r>
            <a:r>
              <a:rPr lang="en-US" baseline="0" dirty="0" err="1"/>
              <a:t>www.delish.com</a:t>
            </a:r>
            <a:r>
              <a:rPr lang="en-US" baseline="0"/>
              <a:t>/food-news/g3576/childhood-candies-you-forgot-you-were-obsessed-with/?slide=1</a:t>
            </a:r>
            <a:endParaRPr lang="en-US"/>
          </a:p>
          <a:p>
            <a:endParaRPr lang="en-US"/>
          </a:p>
        </p:txBody>
      </p:sp>
      <p:sp>
        <p:nvSpPr>
          <p:cNvPr id="4" name="Slide Number Placeholder 3"/>
          <p:cNvSpPr>
            <a:spLocks noGrp="1"/>
          </p:cNvSpPr>
          <p:nvPr>
            <p:ph type="sldNum" sz="quarter" idx="5"/>
          </p:nvPr>
        </p:nvSpPr>
        <p:spPr/>
        <p:txBody>
          <a:bodyPr/>
          <a:lstStyle/>
          <a:p>
            <a:fld id="{FD8A7DAE-2972-4940-8405-77B454D27C76}" type="slidenum">
              <a:rPr lang="en-US" smtClean="0"/>
              <a:t>106</a:t>
            </a:fld>
            <a:endParaRPr lang="en-US"/>
          </a:p>
        </p:txBody>
      </p:sp>
    </p:spTree>
    <p:extLst>
      <p:ext uri="{BB962C8B-B14F-4D97-AF65-F5344CB8AC3E}">
        <p14:creationId xmlns:p14="http://schemas.microsoft.com/office/powerpoint/2010/main" val="764887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a:t>
            </a:r>
            <a:r>
              <a:rPr lang="en-US" dirty="0" err="1"/>
              <a:t>www.freeimages.com</a:t>
            </a:r>
            <a:r>
              <a:rPr lang="en-US"/>
              <a:t>/</a:t>
            </a:r>
          </a:p>
          <a:p>
            <a:endParaRPr lang="en-US" dirty="0"/>
          </a:p>
        </p:txBody>
      </p:sp>
      <p:sp>
        <p:nvSpPr>
          <p:cNvPr id="4" name="Slide Number Placeholder 3"/>
          <p:cNvSpPr>
            <a:spLocks noGrp="1"/>
          </p:cNvSpPr>
          <p:nvPr>
            <p:ph type="sldNum" sz="quarter" idx="5"/>
          </p:nvPr>
        </p:nvSpPr>
        <p:spPr/>
        <p:txBody>
          <a:bodyPr/>
          <a:lstStyle/>
          <a:p>
            <a:fld id="{FD8A7DAE-2972-4940-8405-77B454D27C76}" type="slidenum">
              <a:rPr lang="en-US" smtClean="0"/>
              <a:t>108</a:t>
            </a:fld>
            <a:endParaRPr lang="en-US"/>
          </a:p>
        </p:txBody>
      </p:sp>
    </p:spTree>
    <p:extLst>
      <p:ext uri="{BB962C8B-B14F-4D97-AF65-F5344CB8AC3E}">
        <p14:creationId xmlns:p14="http://schemas.microsoft.com/office/powerpoint/2010/main" val="841235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Super robust</a:t>
            </a:r>
          </a:p>
        </p:txBody>
      </p:sp>
      <p:sp>
        <p:nvSpPr>
          <p:cNvPr id="4" name="Slide Number Placeholder 3"/>
          <p:cNvSpPr>
            <a:spLocks noGrp="1"/>
          </p:cNvSpPr>
          <p:nvPr>
            <p:ph type="sldNum" sz="quarter" idx="10"/>
          </p:nvPr>
        </p:nvSpPr>
        <p:spPr/>
        <p:txBody>
          <a:bodyPr/>
          <a:lstStyle/>
          <a:p>
            <a:fld id="{FD8A7DAE-2972-4940-8405-77B454D27C76}" type="slidenum">
              <a:rPr lang="en-US" smtClean="0"/>
              <a:t>4</a:t>
            </a:fld>
            <a:endParaRPr lang="en-US"/>
          </a:p>
        </p:txBody>
      </p:sp>
    </p:spTree>
    <p:extLst>
      <p:ext uri="{BB962C8B-B14F-4D97-AF65-F5344CB8AC3E}">
        <p14:creationId xmlns:p14="http://schemas.microsoft.com/office/powerpoint/2010/main" val="1863930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(Also: uncertainty, time perceptions. Probably</a:t>
            </a:r>
            <a:r>
              <a:rPr lang="en-US" baseline="0" dirty="0">
                <a:solidFill>
                  <a:schemeClr val="tx1"/>
                </a:solidFill>
              </a:rPr>
              <a:t> multiply determined.</a:t>
            </a:r>
            <a:r>
              <a:rPr lang="en-US" dirty="0">
                <a:solidFill>
                  <a:schemeClr val="tx1"/>
                </a:solidFill>
              </a:rPr>
              <a:t>)</a:t>
            </a:r>
          </a:p>
        </p:txBody>
      </p:sp>
      <p:sp>
        <p:nvSpPr>
          <p:cNvPr id="4" name="Slide Number Placeholder 3"/>
          <p:cNvSpPr>
            <a:spLocks noGrp="1"/>
          </p:cNvSpPr>
          <p:nvPr>
            <p:ph type="sldNum" sz="quarter" idx="10"/>
          </p:nvPr>
        </p:nvSpPr>
        <p:spPr/>
        <p:txBody>
          <a:bodyPr/>
          <a:lstStyle/>
          <a:p>
            <a:fld id="{FD8A7DAE-2972-4940-8405-77B454D27C76}" type="slidenum">
              <a:rPr lang="en-US" smtClean="0"/>
              <a:t>5</a:t>
            </a:fld>
            <a:endParaRPr lang="en-US"/>
          </a:p>
        </p:txBody>
      </p:sp>
    </p:spTree>
    <p:extLst>
      <p:ext uri="{BB962C8B-B14F-4D97-AF65-F5344CB8AC3E}">
        <p14:creationId xmlns:p14="http://schemas.microsoft.com/office/powerpoint/2010/main" val="1571097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a:t>
            </a:r>
            <a:r>
              <a:rPr lang="en-US" dirty="0" err="1"/>
              <a:t>www.vanityfair.com</a:t>
            </a:r>
            <a:r>
              <a:rPr lang="en-US" dirty="0"/>
              <a:t>/</a:t>
            </a:r>
            <a:r>
              <a:rPr lang="en-US" dirty="0" err="1"/>
              <a:t>hollywood</a:t>
            </a:r>
            <a:r>
              <a:rPr lang="en-US" dirty="0"/>
              <a:t>/2017/12/titanic-national-film-registry</a:t>
            </a:r>
          </a:p>
          <a:p>
            <a:endParaRPr lang="en-US" dirty="0"/>
          </a:p>
        </p:txBody>
      </p:sp>
      <p:sp>
        <p:nvSpPr>
          <p:cNvPr id="4" name="Slide Number Placeholder 3"/>
          <p:cNvSpPr>
            <a:spLocks noGrp="1"/>
          </p:cNvSpPr>
          <p:nvPr>
            <p:ph type="sldNum" sz="quarter" idx="5"/>
          </p:nvPr>
        </p:nvSpPr>
        <p:spPr/>
        <p:txBody>
          <a:bodyPr/>
          <a:lstStyle/>
          <a:p>
            <a:fld id="{FD8A7DAE-2972-4940-8405-77B454D27C76}" type="slidenum">
              <a:rPr lang="en-US" smtClean="0"/>
              <a:t>9</a:t>
            </a:fld>
            <a:endParaRPr lang="en-US"/>
          </a:p>
        </p:txBody>
      </p:sp>
    </p:spTree>
    <p:extLst>
      <p:ext uri="{BB962C8B-B14F-4D97-AF65-F5344CB8AC3E}">
        <p14:creationId xmlns:p14="http://schemas.microsoft.com/office/powerpoint/2010/main" val="2596624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Image source: https://</a:t>
            </a:r>
            <a:r>
              <a:rPr lang="en-US" baseline="0" dirty="0" err="1"/>
              <a:t>unsplash.com</a:t>
            </a:r>
            <a:r>
              <a:rPr lang="en-US" baseline="0" dirty="0"/>
              <a:t>/</a:t>
            </a:r>
          </a:p>
          <a:p>
            <a:endParaRPr lang="en-US" dirty="0"/>
          </a:p>
        </p:txBody>
      </p:sp>
      <p:sp>
        <p:nvSpPr>
          <p:cNvPr id="4" name="Slide Number Placeholder 3"/>
          <p:cNvSpPr>
            <a:spLocks noGrp="1"/>
          </p:cNvSpPr>
          <p:nvPr>
            <p:ph type="sldNum" sz="quarter" idx="5"/>
          </p:nvPr>
        </p:nvSpPr>
        <p:spPr/>
        <p:txBody>
          <a:bodyPr/>
          <a:lstStyle/>
          <a:p>
            <a:fld id="{FD8A7DAE-2972-4940-8405-77B454D27C76}" type="slidenum">
              <a:rPr lang="en-US" smtClean="0"/>
              <a:t>10</a:t>
            </a:fld>
            <a:endParaRPr lang="en-US"/>
          </a:p>
        </p:txBody>
      </p:sp>
    </p:spTree>
    <p:extLst>
      <p:ext uri="{BB962C8B-B14F-4D97-AF65-F5344CB8AC3E}">
        <p14:creationId xmlns:p14="http://schemas.microsoft.com/office/powerpoint/2010/main" val="1944923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a:t>
            </a:r>
            <a:r>
              <a:rPr lang="en-CA" b="0" i="1" dirty="0">
                <a:solidFill>
                  <a:srgbClr val="000000"/>
                </a:solidFill>
                <a:effectLst/>
                <a:latin typeface="TNYAdobeCaslonPro"/>
              </a:rPr>
              <a:t>Children who are able to pass the marshmallow test enjoy greater success as </a:t>
            </a:r>
            <a:r>
              <a:rPr lang="en-CA" b="0" i="1" dirty="0" err="1">
                <a:solidFill>
                  <a:srgbClr val="000000"/>
                </a:solidFill>
                <a:effectLst/>
                <a:latin typeface="TNYAdobeCaslonPro"/>
              </a:rPr>
              <a:t>adults.</a:t>
            </a:r>
            <a:r>
              <a:rPr lang="en-CA" b="0" i="0" dirty="0" err="1">
                <a:solidFill>
                  <a:srgbClr val="666666"/>
                </a:solidFill>
                <a:effectLst/>
                <a:latin typeface="Graphik"/>
              </a:rPr>
              <a:t>Illustration</a:t>
            </a:r>
            <a:r>
              <a:rPr lang="en-CA" b="0" i="0" dirty="0">
                <a:solidFill>
                  <a:srgbClr val="666666"/>
                </a:solidFill>
                <a:effectLst/>
                <a:latin typeface="Graphik"/>
              </a:rPr>
              <a:t> by Barry </a:t>
            </a:r>
            <a:r>
              <a:rPr lang="en-CA" b="0" i="0" dirty="0" err="1">
                <a:solidFill>
                  <a:srgbClr val="666666"/>
                </a:solidFill>
                <a:effectLst/>
                <a:latin typeface="Graphik"/>
              </a:rPr>
              <a:t>Blitt</a:t>
            </a:r>
            <a:endParaRPr lang="en-CA" b="0" i="0" dirty="0">
              <a:solidFill>
                <a:srgbClr val="666666"/>
              </a:solidFill>
              <a:effectLst/>
              <a:latin typeface="Graphik"/>
            </a:endParaRPr>
          </a:p>
          <a:p>
            <a:r>
              <a:rPr lang="en-US" dirty="0"/>
              <a:t>https://</a:t>
            </a:r>
            <a:r>
              <a:rPr lang="en-US" dirty="0" err="1"/>
              <a:t>www.newyorker.com</a:t>
            </a:r>
            <a:r>
              <a:rPr lang="en-US" dirty="0"/>
              <a:t>/magazine/2009/05/18/dont-2</a:t>
            </a:r>
          </a:p>
          <a:p>
            <a:endParaRPr lang="en-US" dirty="0"/>
          </a:p>
        </p:txBody>
      </p:sp>
      <p:sp>
        <p:nvSpPr>
          <p:cNvPr id="4" name="Slide Number Placeholder 3"/>
          <p:cNvSpPr>
            <a:spLocks noGrp="1"/>
          </p:cNvSpPr>
          <p:nvPr>
            <p:ph type="sldNum" sz="quarter" idx="5"/>
          </p:nvPr>
        </p:nvSpPr>
        <p:spPr/>
        <p:txBody>
          <a:bodyPr/>
          <a:lstStyle/>
          <a:p>
            <a:fld id="{FD8A7DAE-2972-4940-8405-77B454D27C76}" type="slidenum">
              <a:rPr lang="en-US" smtClean="0"/>
              <a:t>11</a:t>
            </a:fld>
            <a:endParaRPr lang="en-US"/>
          </a:p>
        </p:txBody>
      </p:sp>
    </p:spTree>
    <p:extLst>
      <p:ext uri="{BB962C8B-B14F-4D97-AF65-F5344CB8AC3E}">
        <p14:creationId xmlns:p14="http://schemas.microsoft.com/office/powerpoint/2010/main" val="3368471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Error bars show 95% CI</a:t>
            </a:r>
          </a:p>
        </p:txBody>
      </p:sp>
      <p:sp>
        <p:nvSpPr>
          <p:cNvPr id="4" name="Slide Number Placeholder 3"/>
          <p:cNvSpPr>
            <a:spLocks noGrp="1"/>
          </p:cNvSpPr>
          <p:nvPr>
            <p:ph type="sldNum" sz="quarter" idx="10"/>
          </p:nvPr>
        </p:nvSpPr>
        <p:spPr/>
        <p:txBody>
          <a:bodyPr/>
          <a:lstStyle/>
          <a:p>
            <a:fld id="{FD8A7DAE-2972-4940-8405-77B454D27C76}" type="slidenum">
              <a:rPr lang="en-US" smtClean="0"/>
              <a:t>12</a:t>
            </a:fld>
            <a:endParaRPr lang="en-US"/>
          </a:p>
        </p:txBody>
      </p:sp>
    </p:spTree>
    <p:extLst>
      <p:ext uri="{BB962C8B-B14F-4D97-AF65-F5344CB8AC3E}">
        <p14:creationId xmlns:p14="http://schemas.microsoft.com/office/powerpoint/2010/main" val="3868181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source: https://</a:t>
            </a:r>
            <a:r>
              <a:rPr lang="en-US" dirty="0" err="1"/>
              <a:t>unsplash.com</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Icon source: https://</a:t>
            </a:r>
            <a:r>
              <a:rPr lang="en-US" dirty="0" err="1"/>
              <a:t>www.freeimages.com</a:t>
            </a:r>
            <a:r>
              <a:rPr lang="en-US" dirty="0"/>
              <a:t>/</a:t>
            </a:r>
          </a:p>
          <a:p>
            <a:endParaRPr lang="en-US" dirty="0"/>
          </a:p>
        </p:txBody>
      </p:sp>
      <p:sp>
        <p:nvSpPr>
          <p:cNvPr id="4" name="Slide Number Placeholder 3"/>
          <p:cNvSpPr>
            <a:spLocks noGrp="1"/>
          </p:cNvSpPr>
          <p:nvPr>
            <p:ph type="sldNum" sz="quarter" idx="5"/>
          </p:nvPr>
        </p:nvSpPr>
        <p:spPr/>
        <p:txBody>
          <a:bodyPr/>
          <a:lstStyle/>
          <a:p>
            <a:fld id="{FD8A7DAE-2972-4940-8405-77B454D27C76}" type="slidenum">
              <a:rPr lang="en-US" smtClean="0"/>
              <a:t>14</a:t>
            </a:fld>
            <a:endParaRPr lang="en-US"/>
          </a:p>
        </p:txBody>
      </p:sp>
    </p:spTree>
    <p:extLst>
      <p:ext uri="{BB962C8B-B14F-4D97-AF65-F5344CB8AC3E}">
        <p14:creationId xmlns:p14="http://schemas.microsoft.com/office/powerpoint/2010/main" val="2994124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D90E68-B920-49EB-A602-7D38697E101A}" type="datetime1">
              <a:rPr lang="en-US" smtClean="0"/>
              <a:t>10/30/22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1D10A5-D20A-495C-89FB-4C1C0530D365}" type="datetime1">
              <a:rPr lang="en-US" smtClean="0"/>
              <a:t>10/30/22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1AB942-3381-415B-8AD2-76EBF026989A}" type="datetime1">
              <a:rPr lang="en-US" smtClean="0"/>
              <a:t>10/30/22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CDFA22-5BCB-4C10-8B3B-755A6D29438E}" type="datetime1">
              <a:rPr lang="en-US" smtClean="0"/>
              <a:t>10/30/22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D8173B-D833-4197-B12A-C34838968215}" type="datetime1">
              <a:rPr lang="en-US" smtClean="0"/>
              <a:t>10/30/22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7BB622-276F-480E-97F7-0FFAE9DDDFE7}" type="datetime1">
              <a:rPr lang="en-US" smtClean="0"/>
              <a:t>10/30/22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952381-DEA2-4AAC-84B6-8C2601B9D18D}" type="datetime1">
              <a:rPr lang="en-US" smtClean="0"/>
              <a:t>10/30/22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0D451D-F3F2-4655-8578-E3588EC4CFA1}" type="datetime1">
              <a:rPr lang="en-US" smtClean="0"/>
              <a:t>10/30/22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DC76BE-1A4C-4CFF-84FD-5D1AA86949E9}" type="datetime1">
              <a:rPr lang="en-US" smtClean="0"/>
              <a:t>10/30/22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58F8CF-E51F-486B-9F4E-94EA1A05C491}" type="datetime1">
              <a:rPr lang="en-US" smtClean="0"/>
              <a:t>10/30/22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01BFA2-2D5C-4312-8A3C-0E7F696606AE}" type="datetime1">
              <a:rPr lang="en-US" smtClean="0"/>
              <a:t>10/30/22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D7FE35-9CE9-48D1-9614-CDAB697B7E4A}" type="datetime1">
              <a:rPr lang="en-US" smtClean="0"/>
              <a:t>10/30/22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19200"/>
            <a:ext cx="8382000" cy="1470025"/>
          </a:xfrm>
        </p:spPr>
        <p:txBody>
          <a:bodyPr>
            <a:normAutofit/>
          </a:bodyPr>
          <a:lstStyle/>
          <a:p>
            <a:r>
              <a:rPr lang="en-US" dirty="0"/>
              <a:t>The sign effect in past and future discounting</a:t>
            </a:r>
          </a:p>
        </p:txBody>
      </p:sp>
      <p:sp>
        <p:nvSpPr>
          <p:cNvPr id="3" name="Subtitle 2"/>
          <p:cNvSpPr>
            <a:spLocks noGrp="1"/>
          </p:cNvSpPr>
          <p:nvPr>
            <p:ph type="subTitle" idx="1"/>
          </p:nvPr>
        </p:nvSpPr>
        <p:spPr>
          <a:xfrm>
            <a:off x="762000" y="3392714"/>
            <a:ext cx="7543800" cy="3429000"/>
          </a:xfrm>
        </p:spPr>
        <p:txBody>
          <a:bodyPr>
            <a:normAutofit/>
          </a:bodyPr>
          <a:lstStyle/>
          <a:p>
            <a:r>
              <a:rPr lang="en-US" dirty="0">
                <a:solidFill>
                  <a:schemeClr val="tx1"/>
                </a:solidFill>
              </a:rPr>
              <a:t>David J. Hardisty, UBC Sauder</a:t>
            </a:r>
            <a:br>
              <a:rPr lang="en-US" dirty="0">
                <a:solidFill>
                  <a:schemeClr val="tx1"/>
                </a:solidFill>
              </a:rPr>
            </a:br>
            <a:endParaRPr lang="en-US" dirty="0">
              <a:solidFill>
                <a:schemeClr val="tx1"/>
              </a:solidFill>
            </a:endParaRPr>
          </a:p>
          <a:p>
            <a:r>
              <a:rPr lang="en-US" dirty="0">
                <a:solidFill>
                  <a:schemeClr val="tx1"/>
                </a:solidFill>
              </a:rPr>
              <a:t>University of California Los Angeles</a:t>
            </a:r>
            <a:br>
              <a:rPr lang="en-US" dirty="0">
                <a:solidFill>
                  <a:schemeClr val="tx1"/>
                </a:solidFill>
              </a:rPr>
            </a:br>
            <a:r>
              <a:rPr lang="en-US" dirty="0">
                <a:solidFill>
                  <a:schemeClr val="tx1"/>
                </a:solidFill>
              </a:rPr>
              <a:t>Marshall School of Business</a:t>
            </a:r>
          </a:p>
          <a:p>
            <a:r>
              <a:rPr lang="en-US" dirty="0">
                <a:solidFill>
                  <a:schemeClr val="tx1"/>
                </a:solidFill>
              </a:rPr>
              <a:t>Morrison Seminar Series</a:t>
            </a:r>
          </a:p>
          <a:p>
            <a:r>
              <a:rPr lang="en-US" dirty="0">
                <a:solidFill>
                  <a:schemeClr val="tx1"/>
                </a:solidFill>
              </a:rPr>
              <a:t>Feb 8, 2019</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dirty="0"/>
          </a:p>
        </p:txBody>
      </p:sp>
    </p:spTree>
    <p:extLst>
      <p:ext uri="{BB962C8B-B14F-4D97-AF65-F5344CB8AC3E}">
        <p14:creationId xmlns:p14="http://schemas.microsoft.com/office/powerpoint/2010/main" val="2233096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a:latin typeface="+mj-lt"/>
              </a:rPr>
              <a:t>Scheduling a dental procedure</a:t>
            </a:r>
          </a:p>
        </p:txBody>
      </p:sp>
      <p:sp>
        <p:nvSpPr>
          <p:cNvPr id="4" name="Content Placeholder 3"/>
          <p:cNvSpPr>
            <a:spLocks noGrp="1"/>
          </p:cNvSpPr>
          <p:nvPr>
            <p:ph idx="1"/>
          </p:nvPr>
        </p:nvSpPr>
        <p:spPr>
          <a:xfrm>
            <a:off x="457200" y="1600200"/>
            <a:ext cx="8077200" cy="4525963"/>
          </a:xfrm>
        </p:spPr>
        <p:txBody>
          <a:bodyPr/>
          <a:lstStyle/>
          <a:p>
            <a:pPr eaLnBrk="1" hangingPunct="1"/>
            <a:r>
              <a:rPr lang="en-US" sz="3600" dirty="0">
                <a:solidFill>
                  <a:schemeClr val="tx1"/>
                </a:solidFill>
              </a:rPr>
              <a:t>“Normal” Discounting -&gt; Later</a:t>
            </a:r>
          </a:p>
          <a:p>
            <a:r>
              <a:rPr lang="en-US" sz="3600" dirty="0"/>
              <a:t>Contemplation Utility -&gt; Now</a:t>
            </a:r>
            <a:endParaRPr lang="en-US" sz="3600" dirty="0">
              <a:solidFill>
                <a:schemeClr val="tx1"/>
              </a:solidFill>
            </a:endParaRPr>
          </a:p>
          <a:p>
            <a:pPr eaLnBrk="1" hangingPunct="1"/>
            <a:endParaRPr lang="en-US" dirty="0"/>
          </a:p>
        </p:txBody>
      </p:sp>
      <p:sp>
        <p:nvSpPr>
          <p:cNvPr id="3" name="Slide Number Placeholder 2"/>
          <p:cNvSpPr>
            <a:spLocks noGrp="1"/>
          </p:cNvSpPr>
          <p:nvPr>
            <p:ph type="sldNum" sz="quarter" idx="12"/>
          </p:nvPr>
        </p:nvSpPr>
        <p:spPr/>
        <p:txBody>
          <a:bodyPr/>
          <a:lstStyle/>
          <a:p>
            <a:pPr>
              <a:defRPr/>
            </a:pPr>
            <a:fld id="{F760344F-AC92-4697-9327-1DDEE861967B}" type="slidenum">
              <a:rPr lang="en-US"/>
              <a:pPr>
                <a:defRPr/>
              </a:pPr>
              <a:t>10</a:t>
            </a:fld>
            <a:endParaRPr lang="en-US"/>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465387" y="3581400"/>
            <a:ext cx="3657600" cy="2743200"/>
          </a:xfrm>
          <a:prstGeom prst="rect">
            <a:avLst/>
          </a:prstGeom>
          <a:noFill/>
          <a:ln w="9525">
            <a:noFill/>
            <a:miter lim="800000"/>
            <a:headEnd/>
            <a:tailEnd/>
          </a:ln>
        </p:spPr>
      </p:pic>
    </p:spTree>
    <p:extLst>
      <p:ext uri="{BB962C8B-B14F-4D97-AF65-F5344CB8AC3E}">
        <p14:creationId xmlns:p14="http://schemas.microsoft.com/office/powerpoint/2010/main" val="416861757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pPr eaLnBrk="1" fontAlgn="auto" hangingPunct="1">
              <a:spcAft>
                <a:spcPts val="0"/>
              </a:spcAft>
              <a:defRPr/>
            </a:pPr>
            <a:r>
              <a:rPr lang="en-US" dirty="0">
                <a:latin typeface="+mj-lt"/>
              </a:rPr>
              <a:t>Study 3: Stimulus</a:t>
            </a:r>
          </a:p>
        </p:txBody>
      </p:sp>
      <p:sp>
        <p:nvSpPr>
          <p:cNvPr id="6" name="Content Placeholder 5"/>
          <p:cNvSpPr>
            <a:spLocks noGrp="1"/>
          </p:cNvSpPr>
          <p:nvPr>
            <p:ph idx="1"/>
          </p:nvPr>
        </p:nvSpPr>
        <p:spPr>
          <a:xfrm>
            <a:off x="457200" y="1295400"/>
            <a:ext cx="8229600" cy="5334000"/>
          </a:xfrm>
        </p:spPr>
        <p:txBody>
          <a:bodyPr/>
          <a:lstStyle/>
          <a:p>
            <a:pPr marL="0" indent="0" eaLnBrk="1" hangingPunct="1">
              <a:lnSpc>
                <a:spcPct val="80000"/>
              </a:lnSpc>
              <a:buNone/>
            </a:pPr>
            <a:r>
              <a:rPr lang="en-US" dirty="0">
                <a:solidFill>
                  <a:schemeClr val="tx1"/>
                </a:solidFill>
              </a:rPr>
              <a:t>3.a. If this event were one week away, would the </a:t>
            </a:r>
            <a:r>
              <a:rPr lang="en-US" b="1" dirty="0">
                <a:solidFill>
                  <a:schemeClr val="tx1"/>
                </a:solidFill>
              </a:rPr>
              <a:t>anticipation</a:t>
            </a:r>
            <a:r>
              <a:rPr lang="en-US" dirty="0">
                <a:solidFill>
                  <a:schemeClr val="tx1"/>
                </a:solidFill>
              </a:rPr>
              <a:t> be psychologically pleasurable or </a:t>
            </a:r>
            <a:r>
              <a:rPr lang="en-US" dirty="0" err="1">
                <a:solidFill>
                  <a:schemeClr val="tx1"/>
                </a:solidFill>
              </a:rPr>
              <a:t>unpleasurable</a:t>
            </a:r>
            <a:r>
              <a:rPr lang="en-US" dirty="0">
                <a:solidFill>
                  <a:schemeClr val="tx1"/>
                </a:solidFill>
              </a:rPr>
              <a:t>? In other words, how would you feel while waiting for it? </a:t>
            </a:r>
          </a:p>
          <a:p>
            <a:pPr marL="0" indent="0" eaLnBrk="1" hangingPunct="1">
              <a:lnSpc>
                <a:spcPct val="80000"/>
              </a:lnSpc>
              <a:buNone/>
            </a:pPr>
            <a:endParaRPr lang="en-US" dirty="0">
              <a:solidFill>
                <a:schemeClr val="tx1"/>
              </a:solidFill>
            </a:endParaRPr>
          </a:p>
          <a:p>
            <a:pPr marL="0" indent="0" algn="ctr" eaLnBrk="1" hangingPunct="1">
              <a:lnSpc>
                <a:spcPct val="80000"/>
              </a:lnSpc>
              <a:buNone/>
            </a:pPr>
            <a:r>
              <a:rPr lang="en-US" sz="2000" dirty="0">
                <a:solidFill>
                  <a:schemeClr val="tx1"/>
                </a:solidFill>
              </a:rPr>
              <a:t>Like the feeling of waiting 		OR 	Dislike the feeling of waiting</a:t>
            </a:r>
          </a:p>
          <a:p>
            <a:pPr marL="0" indent="0" algn="ctr" eaLnBrk="1" hangingPunct="1">
              <a:lnSpc>
                <a:spcPct val="80000"/>
              </a:lnSpc>
              <a:buNone/>
            </a:pPr>
            <a:endParaRPr lang="en-US" sz="1700" dirty="0">
              <a:solidFill>
                <a:schemeClr val="tx1"/>
              </a:solidFill>
            </a:endParaRPr>
          </a:p>
          <a:p>
            <a:pPr marL="0" indent="0" eaLnBrk="1" hangingPunct="1">
              <a:lnSpc>
                <a:spcPct val="80000"/>
              </a:lnSpc>
              <a:buNone/>
            </a:pPr>
            <a:r>
              <a:rPr lang="en-US" dirty="0">
                <a:solidFill>
                  <a:schemeClr val="tx1"/>
                </a:solidFill>
              </a:rPr>
              <a:t>3.b. How strongly would </a:t>
            </a:r>
            <a:r>
              <a:rPr lang="en-US" b="1" dirty="0">
                <a:solidFill>
                  <a:schemeClr val="tx1"/>
                </a:solidFill>
              </a:rPr>
              <a:t>anticipating</a:t>
            </a:r>
            <a:r>
              <a:rPr lang="en-US" dirty="0">
                <a:solidFill>
                  <a:schemeClr val="tx1"/>
                </a:solidFill>
              </a:rPr>
              <a:t> this event affect your feelings </a:t>
            </a:r>
            <a:r>
              <a:rPr lang="en-US" b="1" dirty="0">
                <a:solidFill>
                  <a:schemeClr val="tx1"/>
                </a:solidFill>
              </a:rPr>
              <a:t>while waiting</a:t>
            </a:r>
            <a:r>
              <a:rPr lang="en-US" dirty="0">
                <a:solidFill>
                  <a:schemeClr val="tx1"/>
                </a:solidFill>
              </a:rPr>
              <a:t> for the event?</a:t>
            </a:r>
            <a:r>
              <a:rPr lang="en-US" sz="1700" dirty="0">
                <a:solidFill>
                  <a:schemeClr val="tx1"/>
                </a:solidFill>
              </a:rPr>
              <a:t>		</a:t>
            </a:r>
          </a:p>
          <a:p>
            <a:pPr marL="0" indent="0" algn="ctr" eaLnBrk="1" hangingPunct="1">
              <a:lnSpc>
                <a:spcPct val="80000"/>
              </a:lnSpc>
              <a:buNone/>
            </a:pPr>
            <a:endParaRPr lang="en-US" sz="1700" dirty="0">
              <a:solidFill>
                <a:schemeClr val="tx1"/>
              </a:solidFill>
            </a:endParaRPr>
          </a:p>
          <a:p>
            <a:pPr marL="0" indent="0" algn="ctr" eaLnBrk="1" hangingPunct="1">
              <a:lnSpc>
                <a:spcPct val="80000"/>
              </a:lnSpc>
              <a:buNone/>
            </a:pPr>
            <a:r>
              <a:rPr lang="en-US" sz="1700" dirty="0">
                <a:solidFill>
                  <a:schemeClr val="tx1"/>
                </a:solidFill>
              </a:rPr>
              <a:t>				</a:t>
            </a:r>
            <a:br>
              <a:rPr lang="en-US" sz="1700" dirty="0">
                <a:solidFill>
                  <a:schemeClr val="tx1"/>
                </a:solidFill>
              </a:rPr>
            </a:br>
            <a:r>
              <a:rPr lang="en-US" sz="2000" dirty="0">
                <a:solidFill>
                  <a:schemeClr val="tx1"/>
                </a:solidFill>
              </a:rPr>
              <a:t>not at all                                   strongly                           extremely</a:t>
            </a:r>
            <a:br>
              <a:rPr lang="en-US" sz="2000" dirty="0">
                <a:solidFill>
                  <a:schemeClr val="tx1"/>
                </a:solidFill>
              </a:rPr>
            </a:br>
            <a:r>
              <a:rPr lang="en-US" sz="2000" dirty="0">
                <a:solidFill>
                  <a:schemeClr val="tx1"/>
                </a:solidFill>
              </a:rPr>
              <a:t> |--------------------------------------------------------------------------|</a:t>
            </a:r>
          </a:p>
        </p:txBody>
      </p:sp>
      <p:sp>
        <p:nvSpPr>
          <p:cNvPr id="2" name="Slide Number Placeholder 1"/>
          <p:cNvSpPr>
            <a:spLocks noGrp="1"/>
          </p:cNvSpPr>
          <p:nvPr>
            <p:ph type="sldNum" sz="quarter" idx="12"/>
          </p:nvPr>
        </p:nvSpPr>
        <p:spPr/>
        <p:txBody>
          <a:bodyPr/>
          <a:lstStyle/>
          <a:p>
            <a:pPr>
              <a:defRPr/>
            </a:pPr>
            <a:fld id="{CC28AA9E-154A-4EF3-A77B-2C040BC8623B}" type="slidenum">
              <a:rPr lang="en-US"/>
              <a:pPr>
                <a:defRPr/>
              </a:pPr>
              <a:t>100</a:t>
            </a:fld>
            <a:endParaRPr lang="en-US"/>
          </a:p>
        </p:txBody>
      </p:sp>
      <p:sp>
        <p:nvSpPr>
          <p:cNvPr id="40964" name="Control 2"/>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5" name="Control 3"/>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Tree>
    <p:extLst>
      <p:ext uri="{BB962C8B-B14F-4D97-AF65-F5344CB8AC3E}">
        <p14:creationId xmlns:p14="http://schemas.microsoft.com/office/powerpoint/2010/main" val="89718401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j-lt"/>
              </a:rPr>
              <a:t>Utility for experience and anticipation</a:t>
            </a:r>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101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2192612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75977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4: Why asymmetric? </a:t>
            </a:r>
          </a:p>
        </p:txBody>
      </p:sp>
      <p:sp>
        <p:nvSpPr>
          <p:cNvPr id="3" name="Content Placeholder 2"/>
          <p:cNvSpPr>
            <a:spLocks noGrp="1"/>
          </p:cNvSpPr>
          <p:nvPr>
            <p:ph idx="1"/>
          </p:nvPr>
        </p:nvSpPr>
        <p:spPr>
          <a:xfrm>
            <a:off x="457200" y="1600200"/>
            <a:ext cx="5791200" cy="5029200"/>
          </a:xfrm>
        </p:spPr>
        <p:txBody>
          <a:bodyPr>
            <a:normAutofit/>
          </a:bodyPr>
          <a:lstStyle/>
          <a:p>
            <a:pPr marL="0" indent="0">
              <a:buNone/>
            </a:pPr>
            <a:r>
              <a:rPr lang="en-US" dirty="0"/>
              <a:t>Hypothesis</a:t>
            </a:r>
          </a:p>
          <a:p>
            <a:r>
              <a:rPr lang="en-US" dirty="0"/>
              <a:t>We enjoy contemplating future gains</a:t>
            </a:r>
          </a:p>
          <a:p>
            <a:r>
              <a:rPr lang="en-US" dirty="0"/>
              <a:t>We dislike contemplating future gains </a:t>
            </a:r>
          </a:p>
          <a:p>
            <a:r>
              <a:rPr lang="en-US" dirty="0"/>
              <a:t>We dislike contemplating future losses </a:t>
            </a:r>
          </a:p>
          <a:p>
            <a:r>
              <a:rPr lang="en-US" dirty="0"/>
              <a:t>BUT: We rarely enjoy contemplating future losses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102</a:t>
            </a:fld>
            <a:endParaRPr lang="en-US" dirty="0"/>
          </a:p>
        </p:txBody>
      </p:sp>
      <p:pic>
        <p:nvPicPr>
          <p:cNvPr id="5122" name="Picture 2" descr="C:\Users\Dave\Desktop\090518_r18425_p64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1625600"/>
            <a:ext cx="2670175" cy="2703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16838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Study 4: Methods</a:t>
            </a:r>
          </a:p>
        </p:txBody>
      </p:sp>
      <p:sp>
        <p:nvSpPr>
          <p:cNvPr id="3" name="Content Placeholder 2"/>
          <p:cNvSpPr>
            <a:spLocks noGrp="1"/>
          </p:cNvSpPr>
          <p:nvPr>
            <p:ph idx="1"/>
          </p:nvPr>
        </p:nvSpPr>
        <p:spPr/>
        <p:txBody>
          <a:bodyPr>
            <a:normAutofit/>
          </a:bodyPr>
          <a:lstStyle/>
          <a:p>
            <a:r>
              <a:rPr lang="en-US" dirty="0">
                <a:solidFill>
                  <a:schemeClr val="tx1"/>
                </a:solidFill>
              </a:rPr>
              <a:t>105 participants from Amazon </a:t>
            </a:r>
            <a:r>
              <a:rPr lang="en-US" dirty="0" err="1">
                <a:solidFill>
                  <a:schemeClr val="tx1"/>
                </a:solidFill>
              </a:rPr>
              <a:t>MTurk</a:t>
            </a:r>
            <a:endParaRPr lang="en-US" dirty="0">
              <a:solidFill>
                <a:schemeClr val="tx1"/>
              </a:solidFill>
            </a:endParaRPr>
          </a:p>
          <a:p>
            <a:r>
              <a:rPr lang="en-US" dirty="0">
                <a:solidFill>
                  <a:schemeClr val="tx1"/>
                </a:solidFill>
              </a:rPr>
              <a:t>10 positive &amp; 10 negative events </a:t>
            </a:r>
          </a:p>
          <a:p>
            <a:r>
              <a:rPr lang="en-US" dirty="0">
                <a:solidFill>
                  <a:schemeClr val="tx1"/>
                </a:solidFill>
              </a:rPr>
              <a:t>Time preference</a:t>
            </a:r>
          </a:p>
          <a:p>
            <a:r>
              <a:rPr lang="en-US" dirty="0">
                <a:solidFill>
                  <a:schemeClr val="tx1"/>
                </a:solidFill>
              </a:rPr>
              <a:t>Two questions for anticipation: </a:t>
            </a:r>
          </a:p>
          <a:p>
            <a:r>
              <a:rPr lang="en-US" dirty="0">
                <a:solidFill>
                  <a:schemeClr val="tx1"/>
                </a:solidFill>
              </a:rPr>
              <a:t>…how </a:t>
            </a:r>
            <a:r>
              <a:rPr lang="en-US" b="1" dirty="0">
                <a:solidFill>
                  <a:schemeClr val="tx1"/>
                </a:solidFill>
              </a:rPr>
              <a:t>pleasurable or happy </a:t>
            </a:r>
            <a:r>
              <a:rPr lang="en-US" dirty="0">
                <a:solidFill>
                  <a:schemeClr val="tx1"/>
                </a:solidFill>
              </a:rPr>
              <a:t>would the anticipation be? </a:t>
            </a:r>
          </a:p>
          <a:p>
            <a:r>
              <a:rPr lang="en-US" dirty="0">
                <a:solidFill>
                  <a:schemeClr val="tx1"/>
                </a:solidFill>
              </a:rPr>
              <a:t>…how </a:t>
            </a:r>
            <a:r>
              <a:rPr lang="en-US" b="1" dirty="0" err="1">
                <a:solidFill>
                  <a:schemeClr val="tx1"/>
                </a:solidFill>
              </a:rPr>
              <a:t>displeasurable</a:t>
            </a:r>
            <a:r>
              <a:rPr lang="en-US" b="1" dirty="0">
                <a:solidFill>
                  <a:schemeClr val="tx1"/>
                </a:solidFill>
              </a:rPr>
              <a:t> or unhappy </a:t>
            </a:r>
            <a:r>
              <a:rPr lang="en-US" dirty="0">
                <a:solidFill>
                  <a:schemeClr val="tx1"/>
                </a:solidFill>
              </a:rPr>
              <a:t>would the anticipation be?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103</a:t>
            </a:fld>
            <a:endParaRPr lang="en-US"/>
          </a:p>
        </p:txBody>
      </p:sp>
    </p:spTree>
    <p:extLst>
      <p:ext uri="{BB962C8B-B14F-4D97-AF65-F5344CB8AC3E}">
        <p14:creationId xmlns:p14="http://schemas.microsoft.com/office/powerpoint/2010/main" val="336636046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dirty="0">
                <a:latin typeface="+mj-lt"/>
              </a:rPr>
              <a:t>Study 4 Results</a:t>
            </a:r>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104</a:t>
            </a:fld>
            <a:endParaRPr lang="en-US"/>
          </a:p>
        </p:txBody>
      </p:sp>
      <p:graphicFrame>
        <p:nvGraphicFramePr>
          <p:cNvPr id="5" name="Chart 4"/>
          <p:cNvGraphicFramePr/>
          <p:nvPr>
            <p:extLst>
              <p:ext uri="{D42A27DB-BD31-4B8C-83A1-F6EECF244321}">
                <p14:modId xmlns:p14="http://schemas.microsoft.com/office/powerpoint/2010/main" val="93608605"/>
              </p:ext>
            </p:extLst>
          </p:nvPr>
        </p:nvGraphicFramePr>
        <p:xfrm>
          <a:off x="381000" y="1143000"/>
          <a:ext cx="8077200" cy="55886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173821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5: Contemplating Jellybeans</a:t>
            </a:r>
          </a:p>
        </p:txBody>
      </p:sp>
      <p:sp>
        <p:nvSpPr>
          <p:cNvPr id="3" name="Content Placeholder 2"/>
          <p:cNvSpPr>
            <a:spLocks noGrp="1"/>
          </p:cNvSpPr>
          <p:nvPr>
            <p:ph idx="1"/>
          </p:nvPr>
        </p:nvSpPr>
        <p:spPr>
          <a:xfrm>
            <a:off x="457200" y="1600200"/>
            <a:ext cx="7772400" cy="5029200"/>
          </a:xfrm>
        </p:spPr>
        <p:txBody>
          <a:bodyPr>
            <a:normAutofit/>
          </a:bodyPr>
          <a:lstStyle/>
          <a:p>
            <a:r>
              <a:rPr lang="en-US" dirty="0"/>
              <a:t>Perhaps contemplation of real events is different in important ways</a:t>
            </a:r>
          </a:p>
          <a:p>
            <a:r>
              <a:rPr lang="en-US" dirty="0"/>
              <a:t>2</a:t>
            </a:r>
            <a:r>
              <a:rPr lang="en-US" baseline="30000" dirty="0"/>
              <a:t>nd</a:t>
            </a:r>
            <a:r>
              <a:rPr lang="en-US" dirty="0"/>
              <a:t> goal: Rule out demand characteristics</a:t>
            </a:r>
          </a:p>
          <a:p>
            <a:endParaRPr lang="en-US" dirty="0"/>
          </a:p>
          <a:p>
            <a:r>
              <a:rPr lang="en-US" dirty="0"/>
              <a:t>How can we give matched positive and negative experiences in the lab?</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105</a:t>
            </a:fld>
            <a:endParaRPr lang="en-US" dirty="0"/>
          </a:p>
        </p:txBody>
      </p:sp>
    </p:spTree>
    <p:extLst>
      <p:ext uri="{BB962C8B-B14F-4D97-AF65-F5344CB8AC3E}">
        <p14:creationId xmlns:p14="http://schemas.microsoft.com/office/powerpoint/2010/main" val="65011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5: Methods</a:t>
            </a:r>
          </a:p>
        </p:txBody>
      </p:sp>
      <p:sp>
        <p:nvSpPr>
          <p:cNvPr id="3" name="Content Placeholder 2"/>
          <p:cNvSpPr>
            <a:spLocks noGrp="1"/>
          </p:cNvSpPr>
          <p:nvPr>
            <p:ph idx="1"/>
          </p:nvPr>
        </p:nvSpPr>
        <p:spPr/>
        <p:txBody>
          <a:bodyPr/>
          <a:lstStyle/>
          <a:p>
            <a:r>
              <a:rPr lang="en-US" dirty="0">
                <a:solidFill>
                  <a:schemeClr val="tx1"/>
                </a:solidFill>
              </a:rPr>
              <a:t>Randomly assigned to “Dirt” or “Toasted marshmallow” flavor jellybean (pretested)</a:t>
            </a:r>
          </a:p>
          <a:p>
            <a:r>
              <a:rPr lang="en-US" dirty="0">
                <a:solidFill>
                  <a:schemeClr val="tx1"/>
                </a:solidFill>
              </a:rPr>
              <a:t>(Jellybeans visible in the experimental room)</a:t>
            </a:r>
          </a:p>
          <a:p>
            <a:r>
              <a:rPr lang="en-US" dirty="0">
                <a:solidFill>
                  <a:schemeClr val="tx1"/>
                </a:solidFill>
              </a:rPr>
              <a:t>Everyone must wait one week to eat the jellybean</a:t>
            </a:r>
          </a:p>
          <a:p>
            <a:r>
              <a:rPr lang="en-US" dirty="0">
                <a:solidFill>
                  <a:schemeClr val="tx1"/>
                </a:solidFill>
              </a:rPr>
              <a:t>Rated predicted experience utility </a:t>
            </a:r>
            <a:br>
              <a:rPr lang="en-US" dirty="0">
                <a:solidFill>
                  <a:schemeClr val="tx1"/>
                </a:solidFill>
              </a:rPr>
            </a:br>
            <a:r>
              <a:rPr lang="en-US" dirty="0">
                <a:solidFill>
                  <a:schemeClr val="tx1"/>
                </a:solidFill>
              </a:rPr>
              <a:t>and anticipation utility</a:t>
            </a:r>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106</a:t>
            </a:fld>
            <a:endParaRPr lang="en-US"/>
          </a:p>
        </p:txBody>
      </p:sp>
      <p:pic>
        <p:nvPicPr>
          <p:cNvPr id="1026" name="Picture 2" descr="C:\Users\Dave\Desktop\35cdea6c-8cbb-490b-97d4-be3c2fc558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000500"/>
            <a:ext cx="2857501"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33561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107</a:t>
            </a:fld>
            <a:endParaRPr lang="en-US"/>
          </a:p>
        </p:txBody>
      </p:sp>
      <p:graphicFrame>
        <p:nvGraphicFramePr>
          <p:cNvPr id="8" name="Chart 7"/>
          <p:cNvGraphicFramePr>
            <a:graphicFrameLocks noGrp="1"/>
          </p:cNvGraphicFramePr>
          <p:nvPr>
            <p:extLst>
              <p:ext uri="{D42A27DB-BD31-4B8C-83A1-F6EECF244321}">
                <p14:modId xmlns:p14="http://schemas.microsoft.com/office/powerpoint/2010/main" val="1312426698"/>
              </p:ext>
            </p:extLst>
          </p:nvPr>
        </p:nvGraphicFramePr>
        <p:xfrm>
          <a:off x="237153" y="284778"/>
          <a:ext cx="8669694" cy="62884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2466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6: Eliminating contemplation</a:t>
            </a:r>
          </a:p>
        </p:txBody>
      </p:sp>
      <p:sp>
        <p:nvSpPr>
          <p:cNvPr id="3" name="Content Placeholder 2"/>
          <p:cNvSpPr>
            <a:spLocks noGrp="1"/>
          </p:cNvSpPr>
          <p:nvPr>
            <p:ph idx="1"/>
          </p:nvPr>
        </p:nvSpPr>
        <p:spPr>
          <a:xfrm>
            <a:off x="152400" y="1605280"/>
            <a:ext cx="8229600" cy="5181600"/>
          </a:xfrm>
        </p:spPr>
        <p:txBody>
          <a:bodyPr>
            <a:normAutofit fontScale="85000" lnSpcReduction="10000"/>
          </a:bodyPr>
          <a:lstStyle/>
          <a:p>
            <a:r>
              <a:rPr lang="en-US" dirty="0"/>
              <a:t>Wiping out contemplation should wipe out the sign effect</a:t>
            </a:r>
          </a:p>
          <a:p>
            <a:r>
              <a:rPr lang="en-US" dirty="0"/>
              <a:t>Design: 2 (</a:t>
            </a:r>
            <a:r>
              <a:rPr lang="en-US" dirty="0" err="1"/>
              <a:t>pos</a:t>
            </a:r>
            <a:r>
              <a:rPr lang="en-US" dirty="0"/>
              <a:t> vs </a:t>
            </a:r>
            <a:r>
              <a:rPr lang="en-US" dirty="0" err="1"/>
              <a:t>neg</a:t>
            </a:r>
            <a:r>
              <a:rPr lang="en-US" dirty="0"/>
              <a:t>) x 2 (choose for self vs other) between subjects, N=175 undergraduates</a:t>
            </a:r>
          </a:p>
          <a:p>
            <a:pPr marL="0" indent="0">
              <a:buNone/>
            </a:pPr>
            <a:r>
              <a:rPr lang="en-US" dirty="0"/>
              <a:t>Jellybean flavors: </a:t>
            </a:r>
          </a:p>
          <a:p>
            <a:r>
              <a:rPr lang="en-US" dirty="0"/>
              <a:t>Glazed Blueberry Cake (Good-tasting with sweet aftertaste)</a:t>
            </a:r>
          </a:p>
          <a:p>
            <a:r>
              <a:rPr lang="en-US" dirty="0"/>
              <a:t>French Vanilla (Good-tasting with sweet aftertaste)</a:t>
            </a:r>
          </a:p>
          <a:p>
            <a:r>
              <a:rPr lang="en-US" dirty="0"/>
              <a:t>Soap (Bad-tasting, soapy flavor with sweet aftertaste)</a:t>
            </a:r>
          </a:p>
          <a:p>
            <a:r>
              <a:rPr lang="en-US" dirty="0"/>
              <a:t>Black Pepper (Bad-tasting, spicy flavor with sweet aftertaste)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108</a:t>
            </a:fld>
            <a:endParaRPr lang="en-US" dirty="0"/>
          </a:p>
        </p:txBody>
      </p:sp>
      <p:pic>
        <p:nvPicPr>
          <p:cNvPr id="6" name="Graphic 5">
            <a:extLst>
              <a:ext uri="{FF2B5EF4-FFF2-40B4-BE49-F238E27FC236}">
                <a16:creationId xmlns:a16="http://schemas.microsoft.com/office/drawing/2014/main" id="{6860C162-A351-079B-7704-811BE5C0D9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20024" y="1070133"/>
            <a:ext cx="1143001" cy="1143001"/>
          </a:xfrm>
          <a:prstGeom prst="rect">
            <a:avLst/>
          </a:prstGeom>
        </p:spPr>
      </p:pic>
    </p:spTree>
    <p:extLst>
      <p:ext uri="{BB962C8B-B14F-4D97-AF65-F5344CB8AC3E}">
        <p14:creationId xmlns:p14="http://schemas.microsoft.com/office/powerpoint/2010/main" val="389978363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6: choosing “immediately”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109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3254846"/>
              </p:ext>
            </p:extLst>
          </p:nvPr>
        </p:nvGraphicFramePr>
        <p:xfrm>
          <a:off x="1143000" y="2209800"/>
          <a:ext cx="6477000" cy="3566160"/>
        </p:xfrm>
        <a:graphic>
          <a:graphicData uri="http://schemas.openxmlformats.org/drawingml/2006/table">
            <a:tbl>
              <a:tblPr firstRow="1" bandRow="1">
                <a:tableStyleId>{5C22544A-7EE6-4342-B048-85BDC9FD1C3A}</a:tableStyleId>
              </a:tblPr>
              <a:tblGrid>
                <a:gridCol w="2159000">
                  <a:extLst>
                    <a:ext uri="{9D8B030D-6E8A-4147-A177-3AD203B41FA5}">
                      <a16:colId xmlns:a16="http://schemas.microsoft.com/office/drawing/2014/main" val="20000"/>
                    </a:ext>
                  </a:extLst>
                </a:gridCol>
                <a:gridCol w="2159000">
                  <a:extLst>
                    <a:ext uri="{9D8B030D-6E8A-4147-A177-3AD203B41FA5}">
                      <a16:colId xmlns:a16="http://schemas.microsoft.com/office/drawing/2014/main" val="20001"/>
                    </a:ext>
                  </a:extLst>
                </a:gridCol>
                <a:gridCol w="2159000">
                  <a:extLst>
                    <a:ext uri="{9D8B030D-6E8A-4147-A177-3AD203B41FA5}">
                      <a16:colId xmlns:a16="http://schemas.microsoft.com/office/drawing/2014/main" val="20002"/>
                    </a:ext>
                  </a:extLst>
                </a:gridCol>
              </a:tblGrid>
              <a:tr h="990600">
                <a:tc>
                  <a:txBody>
                    <a:bodyPr/>
                    <a:lstStyle/>
                    <a:p>
                      <a:pPr algn="ctr"/>
                      <a:endParaRPr lang="en-US" sz="3600" dirty="0"/>
                    </a:p>
                  </a:txBody>
                  <a:tcPr anchor="ctr"/>
                </a:tc>
                <a:tc>
                  <a:txBody>
                    <a:bodyPr/>
                    <a:lstStyle/>
                    <a:p>
                      <a:pPr algn="ctr"/>
                      <a:r>
                        <a:rPr lang="en-US" sz="3600" dirty="0"/>
                        <a:t>Good Flavor</a:t>
                      </a:r>
                    </a:p>
                  </a:txBody>
                  <a:tcPr anchor="ctr"/>
                </a:tc>
                <a:tc>
                  <a:txBody>
                    <a:bodyPr/>
                    <a:lstStyle/>
                    <a:p>
                      <a:pPr algn="ctr"/>
                      <a:r>
                        <a:rPr lang="en-US" sz="3600" dirty="0"/>
                        <a:t>Bad Flavor</a:t>
                      </a:r>
                    </a:p>
                  </a:txBody>
                  <a:tcPr anchor="ctr"/>
                </a:tc>
                <a:extLst>
                  <a:ext uri="{0D108BD9-81ED-4DB2-BD59-A6C34878D82A}">
                    <a16:rowId xmlns:a16="http://schemas.microsoft.com/office/drawing/2014/main" val="10000"/>
                  </a:ext>
                </a:extLst>
              </a:tr>
              <a:tr h="990600">
                <a:tc>
                  <a:txBody>
                    <a:bodyPr/>
                    <a:lstStyle/>
                    <a:p>
                      <a:pPr algn="ctr"/>
                      <a:r>
                        <a:rPr lang="en-US" sz="3600" dirty="0"/>
                        <a:t>Choose</a:t>
                      </a:r>
                      <a:r>
                        <a:rPr lang="en-US" sz="3600" baseline="0" dirty="0"/>
                        <a:t> for self</a:t>
                      </a:r>
                    </a:p>
                  </a:txBody>
                  <a:tcPr anchor="ctr"/>
                </a:tc>
                <a:tc>
                  <a:txBody>
                    <a:bodyPr/>
                    <a:lstStyle/>
                    <a:p>
                      <a:pPr algn="ctr"/>
                      <a:r>
                        <a:rPr lang="en-US" sz="3600" kern="1200" dirty="0">
                          <a:solidFill>
                            <a:schemeClr val="dk1"/>
                          </a:solidFill>
                          <a:effectLst/>
                          <a:latin typeface="+mn-lt"/>
                          <a:ea typeface="+mn-ea"/>
                          <a:cs typeface="+mn-cs"/>
                        </a:rPr>
                        <a:t>73%</a:t>
                      </a:r>
                      <a:endParaRPr lang="en-US" sz="3600" dirty="0"/>
                    </a:p>
                  </a:txBody>
                  <a:tcPr anchor="ctr"/>
                </a:tc>
                <a:tc>
                  <a:txBody>
                    <a:bodyPr/>
                    <a:lstStyle/>
                    <a:p>
                      <a:pPr algn="ctr"/>
                      <a:r>
                        <a:rPr lang="en-US" sz="3600" dirty="0"/>
                        <a:t>81%</a:t>
                      </a:r>
                    </a:p>
                  </a:txBody>
                  <a:tcPr anchor="ctr"/>
                </a:tc>
                <a:extLst>
                  <a:ext uri="{0D108BD9-81ED-4DB2-BD59-A6C34878D82A}">
                    <a16:rowId xmlns:a16="http://schemas.microsoft.com/office/drawing/2014/main" val="10001"/>
                  </a:ext>
                </a:extLst>
              </a:tr>
              <a:tr h="990600">
                <a:tc>
                  <a:txBody>
                    <a:bodyPr/>
                    <a:lstStyle/>
                    <a:p>
                      <a:pPr algn="ctr"/>
                      <a:r>
                        <a:rPr lang="en-US" sz="3600" dirty="0"/>
                        <a:t>Choose for other</a:t>
                      </a:r>
                    </a:p>
                  </a:txBody>
                  <a:tcPr anchor="ctr"/>
                </a:tc>
                <a:tc>
                  <a:txBody>
                    <a:bodyPr/>
                    <a:lstStyle/>
                    <a:p>
                      <a:pPr algn="ctr"/>
                      <a:r>
                        <a:rPr lang="en-US" sz="3600" dirty="0"/>
                        <a:t>58%</a:t>
                      </a:r>
                    </a:p>
                  </a:txBody>
                  <a:tcPr anchor="ctr"/>
                </a:tc>
                <a:tc>
                  <a:txBody>
                    <a:bodyPr/>
                    <a:lstStyle/>
                    <a:p>
                      <a:pPr algn="ctr"/>
                      <a:r>
                        <a:rPr lang="en-US" sz="3600" dirty="0"/>
                        <a:t>58%</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23684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15000" cy="1143000"/>
          </a:xfrm>
        </p:spPr>
        <p:txBody>
          <a:bodyPr/>
          <a:lstStyle/>
          <a:p>
            <a:r>
              <a:rPr lang="en-US" dirty="0"/>
              <a:t>Contemplation Utility?</a:t>
            </a:r>
          </a:p>
        </p:txBody>
      </p:sp>
      <p:sp>
        <p:nvSpPr>
          <p:cNvPr id="3" name="Content Placeholder 2"/>
          <p:cNvSpPr>
            <a:spLocks noGrp="1"/>
          </p:cNvSpPr>
          <p:nvPr>
            <p:ph idx="1"/>
          </p:nvPr>
        </p:nvSpPr>
        <p:spPr>
          <a:xfrm>
            <a:off x="457200" y="1295400"/>
            <a:ext cx="8229600" cy="4525963"/>
          </a:xfrm>
        </p:spPr>
        <p:txBody>
          <a:bodyPr>
            <a:normAutofit/>
          </a:bodyPr>
          <a:lstStyle/>
          <a:p>
            <a:pPr marL="0" indent="0">
              <a:buNone/>
            </a:pPr>
            <a:r>
              <a:rPr lang="en-US" i="1" dirty="0"/>
              <a:t>Asymmetry</a:t>
            </a:r>
          </a:p>
          <a:p>
            <a:r>
              <a:rPr lang="en-US" dirty="0"/>
              <a:t>Some evidence for “dread” </a:t>
            </a:r>
            <a:br>
              <a:rPr lang="en-US" dirty="0"/>
            </a:br>
            <a:r>
              <a:rPr lang="en-US" dirty="0"/>
              <a:t>effects </a:t>
            </a:r>
            <a:r>
              <a:rPr lang="en-US" sz="2600" dirty="0"/>
              <a:t>(</a:t>
            </a:r>
            <a:r>
              <a:rPr lang="en-US" sz="2600" dirty="0" err="1"/>
              <a:t>Berns</a:t>
            </a:r>
            <a:r>
              <a:rPr lang="en-US" sz="2600" dirty="0"/>
              <a:t> et al 2006; Harris 2012) </a:t>
            </a:r>
            <a:endParaRPr lang="en-US" dirty="0"/>
          </a:p>
          <a:p>
            <a:r>
              <a:rPr lang="en-US" dirty="0"/>
              <a:t>Not much evidence for “savoring” effects</a:t>
            </a:r>
          </a:p>
          <a:p>
            <a:r>
              <a:rPr lang="en-US" dirty="0"/>
              <a:t>This asymmetry may drive the sign effect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dirty="0"/>
          </a:p>
        </p:txBody>
      </p:sp>
      <p:pic>
        <p:nvPicPr>
          <p:cNvPr id="5" name="Picture 4" descr="C:\Users\Dave\Desktop\090518_r18425_p64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4912" y="66017"/>
            <a:ext cx="2670175" cy="2703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3648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6: “discounting”</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110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179867895"/>
              </p:ext>
            </p:extLst>
          </p:nvPr>
        </p:nvGraphicFramePr>
        <p:xfrm>
          <a:off x="1143000" y="2209800"/>
          <a:ext cx="6477000" cy="3566160"/>
        </p:xfrm>
        <a:graphic>
          <a:graphicData uri="http://schemas.openxmlformats.org/drawingml/2006/table">
            <a:tbl>
              <a:tblPr firstRow="1" bandRow="1">
                <a:tableStyleId>{5C22544A-7EE6-4342-B048-85BDC9FD1C3A}</a:tableStyleId>
              </a:tblPr>
              <a:tblGrid>
                <a:gridCol w="2159000">
                  <a:extLst>
                    <a:ext uri="{9D8B030D-6E8A-4147-A177-3AD203B41FA5}">
                      <a16:colId xmlns:a16="http://schemas.microsoft.com/office/drawing/2014/main" val="20000"/>
                    </a:ext>
                  </a:extLst>
                </a:gridCol>
                <a:gridCol w="2159000">
                  <a:extLst>
                    <a:ext uri="{9D8B030D-6E8A-4147-A177-3AD203B41FA5}">
                      <a16:colId xmlns:a16="http://schemas.microsoft.com/office/drawing/2014/main" val="20001"/>
                    </a:ext>
                  </a:extLst>
                </a:gridCol>
                <a:gridCol w="2159000">
                  <a:extLst>
                    <a:ext uri="{9D8B030D-6E8A-4147-A177-3AD203B41FA5}">
                      <a16:colId xmlns:a16="http://schemas.microsoft.com/office/drawing/2014/main" val="20002"/>
                    </a:ext>
                  </a:extLst>
                </a:gridCol>
              </a:tblGrid>
              <a:tr h="990600">
                <a:tc>
                  <a:txBody>
                    <a:bodyPr/>
                    <a:lstStyle/>
                    <a:p>
                      <a:pPr algn="ctr"/>
                      <a:endParaRPr lang="en-US" sz="3600" dirty="0"/>
                    </a:p>
                  </a:txBody>
                  <a:tcPr anchor="ctr"/>
                </a:tc>
                <a:tc>
                  <a:txBody>
                    <a:bodyPr/>
                    <a:lstStyle/>
                    <a:p>
                      <a:pPr algn="ctr"/>
                      <a:r>
                        <a:rPr lang="en-US" sz="3600" dirty="0"/>
                        <a:t>Good Flavor</a:t>
                      </a:r>
                    </a:p>
                  </a:txBody>
                  <a:tcPr anchor="ctr"/>
                </a:tc>
                <a:tc>
                  <a:txBody>
                    <a:bodyPr/>
                    <a:lstStyle/>
                    <a:p>
                      <a:pPr algn="ctr"/>
                      <a:r>
                        <a:rPr lang="en-US" sz="3600" dirty="0"/>
                        <a:t>Bad Flavor</a:t>
                      </a:r>
                    </a:p>
                  </a:txBody>
                  <a:tcPr anchor="ctr"/>
                </a:tc>
                <a:extLst>
                  <a:ext uri="{0D108BD9-81ED-4DB2-BD59-A6C34878D82A}">
                    <a16:rowId xmlns:a16="http://schemas.microsoft.com/office/drawing/2014/main" val="10000"/>
                  </a:ext>
                </a:extLst>
              </a:tr>
              <a:tr h="990600">
                <a:tc>
                  <a:txBody>
                    <a:bodyPr/>
                    <a:lstStyle/>
                    <a:p>
                      <a:pPr algn="ctr"/>
                      <a:r>
                        <a:rPr lang="en-US" sz="3600" dirty="0"/>
                        <a:t>Choose</a:t>
                      </a:r>
                      <a:r>
                        <a:rPr lang="en-US" sz="3600" baseline="0" dirty="0"/>
                        <a:t> for self</a:t>
                      </a:r>
                    </a:p>
                  </a:txBody>
                  <a:tcPr anchor="ctr"/>
                </a:tc>
                <a:tc>
                  <a:txBody>
                    <a:bodyPr/>
                    <a:lstStyle/>
                    <a:p>
                      <a:pPr algn="ctr"/>
                      <a:r>
                        <a:rPr lang="en-US" sz="3600" kern="1200" dirty="0">
                          <a:solidFill>
                            <a:schemeClr val="dk1"/>
                          </a:solidFill>
                          <a:effectLst/>
                          <a:latin typeface="+mn-lt"/>
                          <a:ea typeface="+mn-ea"/>
                          <a:cs typeface="+mn-cs"/>
                        </a:rPr>
                        <a:t>73%</a:t>
                      </a:r>
                      <a:endParaRPr lang="en-US" sz="3600" dirty="0"/>
                    </a:p>
                  </a:txBody>
                  <a:tcPr anchor="ctr"/>
                </a:tc>
                <a:tc>
                  <a:txBody>
                    <a:bodyPr/>
                    <a:lstStyle/>
                    <a:p>
                      <a:pPr algn="ctr"/>
                      <a:r>
                        <a:rPr lang="en-US" sz="3600" dirty="0"/>
                        <a:t>19%</a:t>
                      </a:r>
                    </a:p>
                  </a:txBody>
                  <a:tcPr anchor="ctr"/>
                </a:tc>
                <a:extLst>
                  <a:ext uri="{0D108BD9-81ED-4DB2-BD59-A6C34878D82A}">
                    <a16:rowId xmlns:a16="http://schemas.microsoft.com/office/drawing/2014/main" val="10001"/>
                  </a:ext>
                </a:extLst>
              </a:tr>
              <a:tr h="990600">
                <a:tc>
                  <a:txBody>
                    <a:bodyPr/>
                    <a:lstStyle/>
                    <a:p>
                      <a:pPr algn="ctr"/>
                      <a:r>
                        <a:rPr lang="en-US" sz="3600" dirty="0"/>
                        <a:t>Choose for other</a:t>
                      </a:r>
                    </a:p>
                  </a:txBody>
                  <a:tcPr anchor="ctr"/>
                </a:tc>
                <a:tc>
                  <a:txBody>
                    <a:bodyPr/>
                    <a:lstStyle/>
                    <a:p>
                      <a:pPr algn="ctr"/>
                      <a:r>
                        <a:rPr lang="en-US" sz="3600" dirty="0"/>
                        <a:t>58%</a:t>
                      </a:r>
                    </a:p>
                  </a:txBody>
                  <a:tcPr anchor="ctr"/>
                </a:tc>
                <a:tc>
                  <a:txBody>
                    <a:bodyPr/>
                    <a:lstStyle/>
                    <a:p>
                      <a:pPr algn="ctr"/>
                      <a:r>
                        <a:rPr lang="en-US" sz="3600" dirty="0"/>
                        <a:t>42%</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61113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Kiss from a movie star </a:t>
            </a:r>
            <a:br>
              <a:rPr lang="en-US" dirty="0"/>
            </a:br>
            <a:r>
              <a:rPr lang="en-US" sz="3600" dirty="0"/>
              <a:t>(</a:t>
            </a:r>
            <a:r>
              <a:rPr lang="en-US" sz="3600" dirty="0" err="1"/>
              <a:t>Loewenstein</a:t>
            </a:r>
            <a:r>
              <a:rPr lang="en-US" sz="3600" dirty="0"/>
              <a:t> 1987; N=30)</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dirty="0"/>
          </a:p>
        </p:txBody>
      </p:sp>
      <p:graphicFrame>
        <p:nvGraphicFramePr>
          <p:cNvPr id="5" name="Chart 4"/>
          <p:cNvGraphicFramePr/>
          <p:nvPr>
            <p:extLst>
              <p:ext uri="{D42A27DB-BD31-4B8C-83A1-F6EECF244321}">
                <p14:modId xmlns:p14="http://schemas.microsoft.com/office/powerpoint/2010/main" val="3111672628"/>
              </p:ext>
            </p:extLst>
          </p:nvPr>
        </p:nvGraphicFramePr>
        <p:xfrm>
          <a:off x="533400" y="1447800"/>
          <a:ext cx="800100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2933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Pilot 2: Kiss from a movie star</a:t>
            </a:r>
            <a:br>
              <a:rPr lang="en-US" dirty="0"/>
            </a:br>
            <a:r>
              <a:rPr lang="en-US" sz="3600" dirty="0"/>
              <a:t>(Replication; </a:t>
            </a:r>
            <a:r>
              <a:rPr lang="en-US" sz="3600" i="1" dirty="0"/>
              <a:t>N</a:t>
            </a:r>
            <a:r>
              <a:rPr lang="en-US" sz="3600" dirty="0"/>
              <a:t>=206)</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dirty="0"/>
          </a:p>
        </p:txBody>
      </p:sp>
      <p:graphicFrame>
        <p:nvGraphicFramePr>
          <p:cNvPr id="6" name="Chart 5"/>
          <p:cNvGraphicFramePr/>
          <p:nvPr>
            <p:extLst>
              <p:ext uri="{D42A27DB-BD31-4B8C-83A1-F6EECF244321}">
                <p14:modId xmlns:p14="http://schemas.microsoft.com/office/powerpoint/2010/main" val="1480953717"/>
              </p:ext>
            </p:extLst>
          </p:nvPr>
        </p:nvGraphicFramePr>
        <p:xfrm>
          <a:off x="457200" y="1447800"/>
          <a:ext cx="8305800"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1156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Pilot 3: Contemplating Retirement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494574" y="1752600"/>
            <a:ext cx="5761153" cy="4310063"/>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a:extLst>
              <a:ext uri="{FF2B5EF4-FFF2-40B4-BE49-F238E27FC236}">
                <a16:creationId xmlns:a16="http://schemas.microsoft.com/office/drawing/2014/main" id="{3ED8C929-C207-3A6B-4BBF-9550C5023BD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49326" y="1295400"/>
            <a:ext cx="1600200" cy="1600200"/>
          </a:xfrm>
          <a:prstGeom prst="rect">
            <a:avLst/>
          </a:prstGeom>
        </p:spPr>
      </p:pic>
    </p:spTree>
    <p:extLst>
      <p:ext uri="{BB962C8B-B14F-4D97-AF65-F5344CB8AC3E}">
        <p14:creationId xmlns:p14="http://schemas.microsoft.com/office/powerpoint/2010/main" val="3609107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Pilot 3: Facebook Field Study</a:t>
            </a:r>
          </a:p>
        </p:txBody>
      </p:sp>
      <p:sp>
        <p:nvSpPr>
          <p:cNvPr id="3" name="Content Placeholder 2"/>
          <p:cNvSpPr>
            <a:spLocks noGrp="1"/>
          </p:cNvSpPr>
          <p:nvPr>
            <p:ph idx="1"/>
          </p:nvPr>
        </p:nvSpPr>
        <p:spPr/>
        <p:txBody>
          <a:bodyPr>
            <a:normAutofit lnSpcReduction="10000"/>
          </a:bodyPr>
          <a:lstStyle/>
          <a:p>
            <a:r>
              <a:rPr lang="en-US" dirty="0"/>
              <a:t>Facebook allows AB Testing!</a:t>
            </a:r>
          </a:p>
          <a:p>
            <a:r>
              <a:rPr lang="en-US" dirty="0"/>
              <a:t>Advertisement Design: </a:t>
            </a:r>
            <a:br>
              <a:rPr lang="en-US" dirty="0"/>
            </a:br>
            <a:r>
              <a:rPr lang="en-US" dirty="0"/>
              <a:t>2 (sign: </a:t>
            </a:r>
            <a:r>
              <a:rPr lang="en-US" dirty="0" err="1"/>
              <a:t>pos</a:t>
            </a:r>
            <a:r>
              <a:rPr lang="en-US" dirty="0"/>
              <a:t> vs </a:t>
            </a:r>
            <a:r>
              <a:rPr lang="en-US" dirty="0" err="1"/>
              <a:t>neg</a:t>
            </a:r>
            <a:r>
              <a:rPr lang="en-US" dirty="0"/>
              <a:t>) x 2 (contemplation message: absent vs present)</a:t>
            </a:r>
          </a:p>
          <a:p>
            <a:r>
              <a:rPr lang="en-US" dirty="0"/>
              <a:t>Budget: $50 per ad over 5 days total.</a:t>
            </a:r>
          </a:p>
          <a:p>
            <a:r>
              <a:rPr lang="en-US" i="1" dirty="0"/>
              <a:t>N</a:t>
            </a:r>
            <a:r>
              <a:rPr lang="en-US" dirty="0"/>
              <a:t> (“reach”) = 28,568  </a:t>
            </a:r>
          </a:p>
          <a:p>
            <a:r>
              <a:rPr lang="en-US" dirty="0"/>
              <a:t>DVs: </a:t>
            </a:r>
          </a:p>
          <a:p>
            <a:pPr lvl="1"/>
            <a:r>
              <a:rPr lang="en-US" dirty="0"/>
              <a:t>click-through-rate (CTR) </a:t>
            </a:r>
          </a:p>
          <a:p>
            <a:pPr lvl="1"/>
            <a:r>
              <a:rPr lang="en-US" dirty="0"/>
              <a:t>cost per click</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dirty="0"/>
          </a:p>
        </p:txBody>
      </p:sp>
    </p:spTree>
    <p:extLst>
      <p:ext uri="{BB962C8B-B14F-4D97-AF65-F5344CB8AC3E}">
        <p14:creationId xmlns:p14="http://schemas.microsoft.com/office/powerpoint/2010/main" val="1054197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Pilot 3: Facebook Settings</a:t>
            </a:r>
          </a:p>
        </p:txBody>
      </p:sp>
      <p:sp>
        <p:nvSpPr>
          <p:cNvPr id="3" name="Content Placeholder 2"/>
          <p:cNvSpPr>
            <a:spLocks noGrp="1"/>
          </p:cNvSpPr>
          <p:nvPr>
            <p:ph idx="1"/>
          </p:nvPr>
        </p:nvSpPr>
        <p:spPr/>
        <p:txBody>
          <a:bodyPr/>
          <a:lstStyle/>
          <a:p>
            <a:r>
              <a:rPr lang="en-US" dirty="0"/>
              <a:t>age 19-64 </a:t>
            </a:r>
          </a:p>
          <a:p>
            <a:r>
              <a:rPr lang="en-US" dirty="0"/>
              <a:t>location Canada </a:t>
            </a:r>
          </a:p>
          <a:p>
            <a:r>
              <a:rPr lang="en-US" dirty="0"/>
              <a:t>language English </a:t>
            </a:r>
          </a:p>
          <a:p>
            <a:r>
              <a:rPr lang="en-US" dirty="0"/>
              <a:t>all devices</a:t>
            </a:r>
          </a:p>
          <a:p>
            <a:r>
              <a:rPr lang="en-US" dirty="0"/>
              <a:t>bid cap $1</a:t>
            </a:r>
          </a:p>
          <a:p>
            <a:r>
              <a:rPr lang="en-US" dirty="0"/>
              <a:t>optimization: link clicks</a:t>
            </a:r>
          </a:p>
          <a:p>
            <a:r>
              <a:rPr lang="en-US" dirty="0"/>
              <a:t>bid strategy: lowest cost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dirty="0"/>
          </a:p>
        </p:txBody>
      </p:sp>
    </p:spTree>
    <p:extLst>
      <p:ext uri="{BB962C8B-B14F-4D97-AF65-F5344CB8AC3E}">
        <p14:creationId xmlns:p14="http://schemas.microsoft.com/office/powerpoint/2010/main" val="3557453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Pilot 3: contemplation </a:t>
            </a:r>
            <a:r>
              <a:rPr lang="en-US" dirty="0" err="1"/>
              <a:t>msg</a:t>
            </a:r>
            <a:r>
              <a:rPr lang="en-US" dirty="0"/>
              <a:t> absent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dirty="0"/>
          </a:p>
        </p:txBody>
      </p:sp>
      <p:pic>
        <p:nvPicPr>
          <p:cNvPr id="1026" name="Picture 2" descr="C:\Users\Dave\Desktop\FB Ad Images\Ad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7363"/>
            <a:ext cx="4140200" cy="49911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ave\Desktop\FB Ad Images\Ad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03363"/>
            <a:ext cx="4064000" cy="527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883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34400" cy="1143000"/>
          </a:xfrm>
        </p:spPr>
        <p:txBody>
          <a:bodyPr>
            <a:noAutofit/>
          </a:bodyPr>
          <a:lstStyle/>
          <a:p>
            <a:r>
              <a:rPr lang="en-US" dirty="0"/>
              <a:t>Pilot 3: contemplation </a:t>
            </a:r>
            <a:r>
              <a:rPr lang="en-US" dirty="0" err="1"/>
              <a:t>msg</a:t>
            </a:r>
            <a:r>
              <a:rPr lang="en-US" dirty="0"/>
              <a:t> present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dirty="0"/>
          </a:p>
        </p:txBody>
      </p:sp>
      <p:pic>
        <p:nvPicPr>
          <p:cNvPr id="2052" name="Picture 4" descr="C:\Users\Dave\Desktop\FB Ad Images\Ad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14500"/>
            <a:ext cx="4102100" cy="49149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Dave\Desktop\FB Ad Images\Ad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473200"/>
            <a:ext cx="4127500" cy="515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99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Pilot 3: Facebook Results (CTR)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818513315"/>
              </p:ext>
            </p:extLst>
          </p:nvPr>
        </p:nvGraphicFramePr>
        <p:xfrm>
          <a:off x="914400" y="1524000"/>
          <a:ext cx="6934200" cy="4546600"/>
        </p:xfrm>
        <a:graphic>
          <a:graphicData uri="http://schemas.openxmlformats.org/drawingml/2006/table">
            <a:tbl>
              <a:tblPr firstRow="1" bandRow="1">
                <a:tableStyleId>{5C22544A-7EE6-4342-B048-85BDC9FD1C3A}</a:tableStyleId>
              </a:tblPr>
              <a:tblGrid>
                <a:gridCol w="2311400">
                  <a:extLst>
                    <a:ext uri="{9D8B030D-6E8A-4147-A177-3AD203B41FA5}">
                      <a16:colId xmlns:a16="http://schemas.microsoft.com/office/drawing/2014/main" val="20000"/>
                    </a:ext>
                  </a:extLst>
                </a:gridCol>
                <a:gridCol w="2311400">
                  <a:extLst>
                    <a:ext uri="{9D8B030D-6E8A-4147-A177-3AD203B41FA5}">
                      <a16:colId xmlns:a16="http://schemas.microsoft.com/office/drawing/2014/main" val="20001"/>
                    </a:ext>
                  </a:extLst>
                </a:gridCol>
                <a:gridCol w="2311400">
                  <a:extLst>
                    <a:ext uri="{9D8B030D-6E8A-4147-A177-3AD203B41FA5}">
                      <a16:colId xmlns:a16="http://schemas.microsoft.com/office/drawing/2014/main" val="20002"/>
                    </a:ext>
                  </a:extLst>
                </a:gridCol>
              </a:tblGrid>
              <a:tr h="1021236">
                <a:tc>
                  <a:txBody>
                    <a:bodyPr/>
                    <a:lstStyle/>
                    <a:p>
                      <a:pPr algn="ctr"/>
                      <a:endParaRPr lang="en-US" sz="2400" dirty="0"/>
                    </a:p>
                  </a:txBody>
                  <a:tcPr anchor="ctr"/>
                </a:tc>
                <a:tc>
                  <a:txBody>
                    <a:bodyPr/>
                    <a:lstStyle/>
                    <a:p>
                      <a:pPr algn="ctr"/>
                      <a:r>
                        <a:rPr lang="en-US" sz="2400" dirty="0"/>
                        <a:t>Positive Frame</a:t>
                      </a:r>
                    </a:p>
                  </a:txBody>
                  <a:tcPr anchor="ctr"/>
                </a:tc>
                <a:tc>
                  <a:txBody>
                    <a:bodyPr/>
                    <a:lstStyle/>
                    <a:p>
                      <a:pPr algn="ctr"/>
                      <a:r>
                        <a:rPr lang="en-US" sz="2400" dirty="0"/>
                        <a:t>Negative Frame</a:t>
                      </a:r>
                    </a:p>
                  </a:txBody>
                  <a:tcPr anchor="ctr"/>
                </a:tc>
                <a:extLst>
                  <a:ext uri="{0D108BD9-81ED-4DB2-BD59-A6C34878D82A}">
                    <a16:rowId xmlns:a16="http://schemas.microsoft.com/office/drawing/2014/main" val="10000"/>
                  </a:ext>
                </a:extLst>
              </a:tr>
              <a:tr h="1762682">
                <a:tc>
                  <a:txBody>
                    <a:bodyPr/>
                    <a:lstStyle/>
                    <a:p>
                      <a:pPr algn="ctr"/>
                      <a:r>
                        <a:rPr lang="en-US" sz="2400" dirty="0"/>
                        <a:t>Contemplation </a:t>
                      </a:r>
                      <a:r>
                        <a:rPr lang="en-US" sz="2400" dirty="0" err="1"/>
                        <a:t>msg</a:t>
                      </a:r>
                      <a:r>
                        <a:rPr lang="en-US" sz="2400" dirty="0"/>
                        <a:t> absent</a:t>
                      </a:r>
                    </a:p>
                  </a:txBody>
                  <a:tcPr anchor="ctr"/>
                </a:tc>
                <a:tc>
                  <a:txBody>
                    <a:bodyPr/>
                    <a:lstStyle/>
                    <a:p>
                      <a:pPr algn="ctr"/>
                      <a:r>
                        <a:rPr lang="en-US" sz="3200" dirty="0"/>
                        <a:t>1.84%</a:t>
                      </a:r>
                    </a:p>
                  </a:txBody>
                  <a:tcPr anchor="ctr"/>
                </a:tc>
                <a:tc>
                  <a:txBody>
                    <a:bodyPr/>
                    <a:lstStyle/>
                    <a:p>
                      <a:pPr algn="ctr"/>
                      <a:r>
                        <a:rPr lang="en-US" sz="3200" dirty="0"/>
                        <a:t>2.03%</a:t>
                      </a:r>
                    </a:p>
                  </a:txBody>
                  <a:tcPr anchor="ctr"/>
                </a:tc>
                <a:extLst>
                  <a:ext uri="{0D108BD9-81ED-4DB2-BD59-A6C34878D82A}">
                    <a16:rowId xmlns:a16="http://schemas.microsoft.com/office/drawing/2014/main" val="10001"/>
                  </a:ext>
                </a:extLst>
              </a:tr>
              <a:tr h="1762682">
                <a:tc>
                  <a:txBody>
                    <a:bodyPr/>
                    <a:lstStyle/>
                    <a:p>
                      <a:pPr algn="ctr"/>
                      <a:r>
                        <a:rPr lang="en-US" sz="2400" dirty="0"/>
                        <a:t>Contemplation </a:t>
                      </a:r>
                      <a:r>
                        <a:rPr lang="en-US" sz="2400" dirty="0" err="1"/>
                        <a:t>msg</a:t>
                      </a:r>
                      <a:r>
                        <a:rPr lang="en-US" sz="2400" dirty="0"/>
                        <a:t> present</a:t>
                      </a:r>
                    </a:p>
                  </a:txBody>
                  <a:tcPr anchor="ctr"/>
                </a:tc>
                <a:tc>
                  <a:txBody>
                    <a:bodyPr/>
                    <a:lstStyle/>
                    <a:p>
                      <a:pPr algn="ctr"/>
                      <a:r>
                        <a:rPr lang="en-US" sz="3200" dirty="0"/>
                        <a:t>2.58%</a:t>
                      </a:r>
                    </a:p>
                  </a:txBody>
                  <a:tcPr anchor="ctr"/>
                </a:tc>
                <a:tc>
                  <a:txBody>
                    <a:bodyPr/>
                    <a:lstStyle/>
                    <a:p>
                      <a:pPr algn="ctr"/>
                      <a:r>
                        <a:rPr lang="en-US" sz="3200" dirty="0"/>
                        <a:t>3.63%</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78637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Co-authors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pic>
        <p:nvPicPr>
          <p:cNvPr id="6146" name="Picture 2" descr="C:\Users\Dave\Desktop\sara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386844"/>
            <a:ext cx="1764041" cy="204257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Dave\Desktop\ecarus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386844"/>
            <a:ext cx="1501320" cy="2081726"/>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2"/>
          <p:cNvSpPr txBox="1">
            <a:spLocks noChangeArrowheads="1"/>
          </p:cNvSpPr>
          <p:nvPr/>
        </p:nvSpPr>
        <p:spPr bwMode="auto">
          <a:xfrm>
            <a:off x="1136979" y="4410907"/>
            <a:ext cx="2881045" cy="646331"/>
          </a:xfrm>
          <a:prstGeom prst="rect">
            <a:avLst/>
          </a:prstGeom>
          <a:noFill/>
          <a:ln w="9525">
            <a:noFill/>
            <a:miter lim="800000"/>
            <a:headEnd/>
            <a:tailEnd/>
          </a:ln>
        </p:spPr>
        <p:txBody>
          <a:bodyPr wrap="none">
            <a:spAutoFit/>
          </a:bodyPr>
          <a:lstStyle/>
          <a:p>
            <a:r>
              <a:rPr lang="en-US" sz="3600" dirty="0">
                <a:latin typeface="Calibri" pitchFamily="34" charset="0"/>
              </a:rPr>
              <a:t>Sarah </a:t>
            </a:r>
            <a:r>
              <a:rPr lang="en-US" sz="3600" dirty="0" err="1">
                <a:latin typeface="Calibri" pitchFamily="34" charset="0"/>
              </a:rPr>
              <a:t>Molouki</a:t>
            </a:r>
            <a:endParaRPr lang="en-US" sz="3600" dirty="0">
              <a:latin typeface="Calibri" pitchFamily="34" charset="0"/>
            </a:endParaRPr>
          </a:p>
        </p:txBody>
      </p:sp>
      <p:sp>
        <p:nvSpPr>
          <p:cNvPr id="13" name="Text Box 13"/>
          <p:cNvSpPr txBox="1">
            <a:spLocks noChangeArrowheads="1"/>
          </p:cNvSpPr>
          <p:nvPr/>
        </p:nvSpPr>
        <p:spPr bwMode="auto">
          <a:xfrm>
            <a:off x="5146609" y="4430274"/>
            <a:ext cx="2966838" cy="646331"/>
          </a:xfrm>
          <a:prstGeom prst="rect">
            <a:avLst/>
          </a:prstGeom>
          <a:noFill/>
          <a:ln w="9525">
            <a:noFill/>
            <a:miter lim="800000"/>
            <a:headEnd/>
            <a:tailEnd/>
          </a:ln>
        </p:spPr>
        <p:txBody>
          <a:bodyPr wrap="none">
            <a:spAutoFit/>
          </a:bodyPr>
          <a:lstStyle/>
          <a:p>
            <a:r>
              <a:rPr lang="en-US" sz="3600" dirty="0">
                <a:latin typeface="Calibri" pitchFamily="34" charset="0"/>
              </a:rPr>
              <a:t>Eugene Caruso</a:t>
            </a:r>
          </a:p>
        </p:txBody>
      </p:sp>
    </p:spTree>
    <p:extLst>
      <p:ext uri="{BB962C8B-B14F-4D97-AF65-F5344CB8AC3E}">
        <p14:creationId xmlns:p14="http://schemas.microsoft.com/office/powerpoint/2010/main" val="2891326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Pilot 3: Facebook Results (CPC)</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233751639"/>
              </p:ext>
            </p:extLst>
          </p:nvPr>
        </p:nvGraphicFramePr>
        <p:xfrm>
          <a:off x="914400" y="1524000"/>
          <a:ext cx="6934200" cy="4546600"/>
        </p:xfrm>
        <a:graphic>
          <a:graphicData uri="http://schemas.openxmlformats.org/drawingml/2006/table">
            <a:tbl>
              <a:tblPr firstRow="1" bandRow="1">
                <a:tableStyleId>{5C22544A-7EE6-4342-B048-85BDC9FD1C3A}</a:tableStyleId>
              </a:tblPr>
              <a:tblGrid>
                <a:gridCol w="2311400">
                  <a:extLst>
                    <a:ext uri="{9D8B030D-6E8A-4147-A177-3AD203B41FA5}">
                      <a16:colId xmlns:a16="http://schemas.microsoft.com/office/drawing/2014/main" val="20000"/>
                    </a:ext>
                  </a:extLst>
                </a:gridCol>
                <a:gridCol w="2311400">
                  <a:extLst>
                    <a:ext uri="{9D8B030D-6E8A-4147-A177-3AD203B41FA5}">
                      <a16:colId xmlns:a16="http://schemas.microsoft.com/office/drawing/2014/main" val="20001"/>
                    </a:ext>
                  </a:extLst>
                </a:gridCol>
                <a:gridCol w="2311400">
                  <a:extLst>
                    <a:ext uri="{9D8B030D-6E8A-4147-A177-3AD203B41FA5}">
                      <a16:colId xmlns:a16="http://schemas.microsoft.com/office/drawing/2014/main" val="20002"/>
                    </a:ext>
                  </a:extLst>
                </a:gridCol>
              </a:tblGrid>
              <a:tr h="1021236">
                <a:tc>
                  <a:txBody>
                    <a:bodyPr/>
                    <a:lstStyle/>
                    <a:p>
                      <a:pPr algn="ctr"/>
                      <a:endParaRPr lang="en-US" sz="2400" dirty="0"/>
                    </a:p>
                  </a:txBody>
                  <a:tcPr anchor="ctr"/>
                </a:tc>
                <a:tc>
                  <a:txBody>
                    <a:bodyPr/>
                    <a:lstStyle/>
                    <a:p>
                      <a:pPr algn="ctr"/>
                      <a:r>
                        <a:rPr lang="en-US" sz="2400" dirty="0"/>
                        <a:t>Positive Frame</a:t>
                      </a:r>
                    </a:p>
                  </a:txBody>
                  <a:tcPr anchor="ctr"/>
                </a:tc>
                <a:tc>
                  <a:txBody>
                    <a:bodyPr/>
                    <a:lstStyle/>
                    <a:p>
                      <a:pPr algn="ctr"/>
                      <a:r>
                        <a:rPr lang="en-US" sz="2400" dirty="0"/>
                        <a:t>Negative Frame</a:t>
                      </a:r>
                    </a:p>
                  </a:txBody>
                  <a:tcPr anchor="ctr"/>
                </a:tc>
                <a:extLst>
                  <a:ext uri="{0D108BD9-81ED-4DB2-BD59-A6C34878D82A}">
                    <a16:rowId xmlns:a16="http://schemas.microsoft.com/office/drawing/2014/main" val="10000"/>
                  </a:ext>
                </a:extLst>
              </a:tr>
              <a:tr h="1762682">
                <a:tc>
                  <a:txBody>
                    <a:bodyPr/>
                    <a:lstStyle/>
                    <a:p>
                      <a:pPr algn="ctr"/>
                      <a:r>
                        <a:rPr lang="en-US" sz="2400" dirty="0"/>
                        <a:t>Contemplation </a:t>
                      </a:r>
                      <a:r>
                        <a:rPr lang="en-US" sz="2400" dirty="0" err="1"/>
                        <a:t>msg</a:t>
                      </a:r>
                      <a:r>
                        <a:rPr lang="en-US" sz="2400" dirty="0"/>
                        <a:t> absent</a:t>
                      </a:r>
                    </a:p>
                  </a:txBody>
                  <a:tcPr anchor="ctr"/>
                </a:tc>
                <a:tc>
                  <a:txBody>
                    <a:bodyPr/>
                    <a:lstStyle/>
                    <a:p>
                      <a:pPr algn="ctr"/>
                      <a:r>
                        <a:rPr lang="en-US" sz="3200" dirty="0"/>
                        <a:t>$0.30</a:t>
                      </a:r>
                    </a:p>
                  </a:txBody>
                  <a:tcPr anchor="ctr"/>
                </a:tc>
                <a:tc>
                  <a:txBody>
                    <a:bodyPr/>
                    <a:lstStyle/>
                    <a:p>
                      <a:pPr algn="ctr"/>
                      <a:r>
                        <a:rPr lang="en-US" sz="3200" dirty="0"/>
                        <a:t>$0.31</a:t>
                      </a:r>
                    </a:p>
                  </a:txBody>
                  <a:tcPr anchor="ctr"/>
                </a:tc>
                <a:extLst>
                  <a:ext uri="{0D108BD9-81ED-4DB2-BD59-A6C34878D82A}">
                    <a16:rowId xmlns:a16="http://schemas.microsoft.com/office/drawing/2014/main" val="10001"/>
                  </a:ext>
                </a:extLst>
              </a:tr>
              <a:tr h="1762682">
                <a:tc>
                  <a:txBody>
                    <a:bodyPr/>
                    <a:lstStyle/>
                    <a:p>
                      <a:pPr algn="ctr"/>
                      <a:r>
                        <a:rPr lang="en-US" sz="2400" dirty="0"/>
                        <a:t>Contemplation </a:t>
                      </a:r>
                      <a:r>
                        <a:rPr lang="en-US" sz="2400" dirty="0" err="1"/>
                        <a:t>msg</a:t>
                      </a:r>
                      <a:r>
                        <a:rPr lang="en-US" sz="2400" dirty="0"/>
                        <a:t> present</a:t>
                      </a:r>
                    </a:p>
                  </a:txBody>
                  <a:tcPr anchor="ctr"/>
                </a:tc>
                <a:tc>
                  <a:txBody>
                    <a:bodyPr/>
                    <a:lstStyle/>
                    <a:p>
                      <a:pPr algn="ctr"/>
                      <a:r>
                        <a:rPr lang="en-US" sz="3200" dirty="0"/>
                        <a:t>$0.25</a:t>
                      </a:r>
                    </a:p>
                  </a:txBody>
                  <a:tcPr anchor="ctr"/>
                </a:tc>
                <a:tc>
                  <a:txBody>
                    <a:bodyPr/>
                    <a:lstStyle/>
                    <a:p>
                      <a:pPr algn="ctr"/>
                      <a:r>
                        <a:rPr lang="en-US" sz="3200" dirty="0"/>
                        <a:t>$0.18</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35271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Pilot 3: Summary</a:t>
            </a:r>
          </a:p>
        </p:txBody>
      </p:sp>
      <p:sp>
        <p:nvSpPr>
          <p:cNvPr id="3" name="Content Placeholder 2"/>
          <p:cNvSpPr>
            <a:spLocks noGrp="1"/>
          </p:cNvSpPr>
          <p:nvPr>
            <p:ph idx="1"/>
          </p:nvPr>
        </p:nvSpPr>
        <p:spPr/>
        <p:txBody>
          <a:bodyPr/>
          <a:lstStyle/>
          <a:p>
            <a:r>
              <a:rPr lang="en-US" dirty="0"/>
              <a:t>Consumers care about future retirement expenses more than future retirement benefits</a:t>
            </a:r>
          </a:p>
          <a:p>
            <a:r>
              <a:rPr lang="en-US" dirty="0"/>
              <a:t>This is especially true when contemplation is emphasized</a:t>
            </a:r>
          </a:p>
          <a:p>
            <a:r>
              <a:rPr lang="en-US" dirty="0"/>
              <a:t>Loss aversion (or “negativity bias”) is still a confound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dirty="0"/>
          </a:p>
        </p:txBody>
      </p:sp>
    </p:spTree>
    <p:extLst>
      <p:ext uri="{BB962C8B-B14F-4D97-AF65-F5344CB8AC3E}">
        <p14:creationId xmlns:p14="http://schemas.microsoft.com/office/powerpoint/2010/main" val="299308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Future vs Past, </a:t>
            </a:r>
            <a:br>
              <a:rPr lang="en-US" dirty="0"/>
            </a:br>
            <a:r>
              <a:rPr lang="en-US" dirty="0"/>
              <a:t>A critical test of the sign effect  </a:t>
            </a:r>
          </a:p>
        </p:txBody>
      </p:sp>
      <p:sp>
        <p:nvSpPr>
          <p:cNvPr id="3" name="Content Placeholder 2"/>
          <p:cNvSpPr>
            <a:spLocks noGrp="1"/>
          </p:cNvSpPr>
          <p:nvPr>
            <p:ph idx="1"/>
          </p:nvPr>
        </p:nvSpPr>
        <p:spPr>
          <a:xfrm>
            <a:off x="457200" y="1600200"/>
            <a:ext cx="8229600" cy="5029200"/>
          </a:xfrm>
        </p:spPr>
        <p:txBody>
          <a:bodyPr>
            <a:normAutofit fontScale="92500"/>
          </a:bodyPr>
          <a:lstStyle/>
          <a:p>
            <a:r>
              <a:rPr lang="en-US" dirty="0"/>
              <a:t>We discount past events, even more than future events </a:t>
            </a:r>
            <a:r>
              <a:rPr lang="en-US" sz="2400" dirty="0"/>
              <a:t>(Yi, </a:t>
            </a:r>
            <a:r>
              <a:rPr lang="en-US" sz="2400" dirty="0" err="1"/>
              <a:t>Gatchalian</a:t>
            </a:r>
            <a:r>
              <a:rPr lang="en-US" sz="2400" dirty="0"/>
              <a:t>, &amp; Bickel, 2006; Caruso, Gilbert, &amp; Wilson, 2008; </a:t>
            </a:r>
            <a:r>
              <a:rPr lang="en-US" sz="2400" dirty="0" err="1"/>
              <a:t>Brandimarte</a:t>
            </a:r>
            <a:r>
              <a:rPr lang="en-US" sz="2400" dirty="0"/>
              <a:t>, </a:t>
            </a:r>
            <a:r>
              <a:rPr lang="en-US" sz="2400" dirty="0" err="1"/>
              <a:t>Vosgerau</a:t>
            </a:r>
            <a:r>
              <a:rPr lang="en-US" sz="2400" dirty="0"/>
              <a:t> &amp; </a:t>
            </a:r>
            <a:r>
              <a:rPr lang="en-US" sz="2400" dirty="0" err="1"/>
              <a:t>Acquisti</a:t>
            </a:r>
            <a:r>
              <a:rPr lang="en-US" sz="2400" dirty="0"/>
              <a:t> 2018)</a:t>
            </a:r>
            <a:endParaRPr lang="en-US" dirty="0"/>
          </a:p>
          <a:p>
            <a:r>
              <a:rPr lang="en-US" dirty="0"/>
              <a:t>Sign effect in the past? </a:t>
            </a:r>
            <a:r>
              <a:rPr lang="en-US" sz="2200" dirty="0"/>
              <a:t>(for non-moral events)</a:t>
            </a:r>
            <a:endParaRPr lang="en-US" dirty="0"/>
          </a:p>
          <a:p>
            <a:endParaRPr lang="en-US" dirty="0"/>
          </a:p>
          <a:p>
            <a:r>
              <a:rPr lang="en-US" dirty="0"/>
              <a:t>Loss aversion (or negativity bias) account: </a:t>
            </a:r>
            <a:br>
              <a:rPr lang="en-US" dirty="0"/>
            </a:br>
            <a:r>
              <a:rPr lang="en-US" dirty="0"/>
              <a:t>Sign effect should be the same in the past</a:t>
            </a:r>
          </a:p>
          <a:p>
            <a:r>
              <a:rPr lang="en-US" dirty="0"/>
              <a:t>Contemplation account:</a:t>
            </a:r>
            <a:br>
              <a:rPr lang="en-US" dirty="0"/>
            </a:br>
            <a:r>
              <a:rPr lang="en-US" dirty="0"/>
              <a:t>Sign effect should be reduced or eliminated in the past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dirty="0"/>
          </a:p>
        </p:txBody>
      </p:sp>
    </p:spTree>
    <p:extLst>
      <p:ext uri="{BB962C8B-B14F-4D97-AF65-F5344CB8AC3E}">
        <p14:creationId xmlns:p14="http://schemas.microsoft.com/office/powerpoint/2010/main" val="3710078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Study 1: Discounting and contemplation of hypothetical events</a:t>
            </a:r>
          </a:p>
          <a:p>
            <a:r>
              <a:rPr lang="en-US" dirty="0"/>
              <a:t>Study 2: Contemplation of real jellybeans</a:t>
            </a:r>
          </a:p>
          <a:p>
            <a:r>
              <a:rPr lang="en-US" dirty="0"/>
              <a:t>Study 3: Fancier version of Study 1</a:t>
            </a:r>
          </a:p>
          <a:p>
            <a:r>
              <a:rPr lang="en-US" dirty="0"/>
              <a:t>Study 4: Uncertainty about puppy and cockroach photos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dirty="0"/>
          </a:p>
        </p:txBody>
      </p:sp>
    </p:spTree>
    <p:extLst>
      <p:ext uri="{BB962C8B-B14F-4D97-AF65-F5344CB8AC3E}">
        <p14:creationId xmlns:p14="http://schemas.microsoft.com/office/powerpoint/2010/main" val="3013401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Study 1a</a:t>
            </a:r>
          </a:p>
        </p:txBody>
      </p:sp>
      <p:sp>
        <p:nvSpPr>
          <p:cNvPr id="3" name="Subtitle 2"/>
          <p:cNvSpPr>
            <a:spLocks noGrp="1"/>
          </p:cNvSpPr>
          <p:nvPr>
            <p:ph type="subTitle" idx="1"/>
          </p:nvPr>
        </p:nvSpPr>
        <p:spPr/>
        <p:txBody>
          <a:bodyPr/>
          <a:lstStyle/>
          <a:p>
            <a:r>
              <a:rPr lang="en-US" dirty="0"/>
              <a:t>Sign x Tense with money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dirty="0"/>
          </a:p>
        </p:txBody>
      </p:sp>
    </p:spTree>
    <p:extLst>
      <p:ext uri="{BB962C8B-B14F-4D97-AF65-F5344CB8AC3E}">
        <p14:creationId xmlns:p14="http://schemas.microsoft.com/office/powerpoint/2010/main" val="638904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1a: Methods</a:t>
            </a:r>
          </a:p>
        </p:txBody>
      </p:sp>
      <p:sp>
        <p:nvSpPr>
          <p:cNvPr id="3" name="Content Placeholder 2"/>
          <p:cNvSpPr>
            <a:spLocks noGrp="1"/>
          </p:cNvSpPr>
          <p:nvPr>
            <p:ph idx="1"/>
          </p:nvPr>
        </p:nvSpPr>
        <p:spPr/>
        <p:txBody>
          <a:bodyPr/>
          <a:lstStyle/>
          <a:p>
            <a:r>
              <a:rPr lang="en-US" dirty="0"/>
              <a:t>184 </a:t>
            </a:r>
            <a:r>
              <a:rPr lang="en-US" dirty="0" err="1"/>
              <a:t>Mturkers</a:t>
            </a:r>
            <a:endParaRPr lang="en-US" dirty="0"/>
          </a:p>
          <a:p>
            <a:r>
              <a:rPr lang="en-US" dirty="0"/>
              <a:t>2 (gain vs loss) x 2 (future vs past) </a:t>
            </a:r>
          </a:p>
          <a:p>
            <a:r>
              <a:rPr lang="en-US" dirty="0"/>
              <a:t>Within subjects, counterbalanced</a:t>
            </a:r>
          </a:p>
          <a:p>
            <a:endParaRPr lang="en-US" dirty="0"/>
          </a:p>
          <a:p>
            <a:r>
              <a:rPr lang="en-US" dirty="0"/>
              <a:t>Gains (~$10) twice as big as losses (~$5)</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dirty="0"/>
          </a:p>
        </p:txBody>
      </p:sp>
    </p:spTree>
    <p:extLst>
      <p:ext uri="{BB962C8B-B14F-4D97-AF65-F5344CB8AC3E}">
        <p14:creationId xmlns:p14="http://schemas.microsoft.com/office/powerpoint/2010/main" val="1372719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914400" y="152400"/>
            <a:ext cx="7239000" cy="6553199"/>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pPr/>
              <a:t>26</a:t>
            </a:fld>
            <a:endParaRPr lang="en-US" dirty="0"/>
          </a:p>
        </p:txBody>
      </p:sp>
      <p:sp>
        <p:nvSpPr>
          <p:cNvPr id="5" name="TextBox 4"/>
          <p:cNvSpPr txBox="1"/>
          <p:nvPr/>
        </p:nvSpPr>
        <p:spPr>
          <a:xfrm>
            <a:off x="5943600" y="-22554"/>
            <a:ext cx="3034870" cy="369332"/>
          </a:xfrm>
          <a:prstGeom prst="rect">
            <a:avLst/>
          </a:prstGeom>
          <a:noFill/>
        </p:spPr>
        <p:txBody>
          <a:bodyPr wrap="none" rtlCol="0">
            <a:spAutoFit/>
          </a:bodyPr>
          <a:lstStyle/>
          <a:p>
            <a:r>
              <a:rPr lang="en-US" dirty="0"/>
              <a:t>(Yi, </a:t>
            </a:r>
            <a:r>
              <a:rPr lang="en-US" dirty="0" err="1"/>
              <a:t>Gatchalian</a:t>
            </a:r>
            <a:r>
              <a:rPr lang="en-US" dirty="0"/>
              <a:t>, &amp; Bickel, 2006)</a:t>
            </a:r>
          </a:p>
        </p:txBody>
      </p:sp>
    </p:spTree>
    <p:extLst>
      <p:ext uri="{BB962C8B-B14F-4D97-AF65-F5344CB8AC3E}">
        <p14:creationId xmlns:p14="http://schemas.microsoft.com/office/powerpoint/2010/main" val="3613121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838200" y="10886"/>
            <a:ext cx="7543800" cy="6847114"/>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pPr/>
              <a:t>27</a:t>
            </a:fld>
            <a:endParaRPr lang="en-US" dirty="0"/>
          </a:p>
        </p:txBody>
      </p:sp>
      <p:sp>
        <p:nvSpPr>
          <p:cNvPr id="3" name="TextBox 2"/>
          <p:cNvSpPr txBox="1"/>
          <p:nvPr/>
        </p:nvSpPr>
        <p:spPr>
          <a:xfrm>
            <a:off x="5943600" y="-22554"/>
            <a:ext cx="3034870" cy="369332"/>
          </a:xfrm>
          <a:prstGeom prst="rect">
            <a:avLst/>
          </a:prstGeom>
          <a:noFill/>
        </p:spPr>
        <p:txBody>
          <a:bodyPr wrap="none" rtlCol="0">
            <a:spAutoFit/>
          </a:bodyPr>
          <a:lstStyle/>
          <a:p>
            <a:r>
              <a:rPr lang="en-US" dirty="0"/>
              <a:t>(Yi, </a:t>
            </a:r>
            <a:r>
              <a:rPr lang="en-US" dirty="0" err="1"/>
              <a:t>Gatchalian</a:t>
            </a:r>
            <a:r>
              <a:rPr lang="en-US" dirty="0"/>
              <a:t>, &amp; Bickel, 2006)</a:t>
            </a:r>
          </a:p>
        </p:txBody>
      </p:sp>
    </p:spTree>
    <p:extLst>
      <p:ext uri="{BB962C8B-B14F-4D97-AF65-F5344CB8AC3E}">
        <p14:creationId xmlns:p14="http://schemas.microsoft.com/office/powerpoint/2010/main" val="2161535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Study 1a: Contemplation Utility</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09600" y="990601"/>
            <a:ext cx="8266611" cy="2732314"/>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609600" y="3733800"/>
            <a:ext cx="8229600" cy="2971800"/>
          </a:xfrm>
          <a:prstGeom prst="rect">
            <a:avLst/>
          </a:prstGeom>
        </p:spPr>
      </p:pic>
      <p:sp>
        <p:nvSpPr>
          <p:cNvPr id="3" name="Rectangle 2"/>
          <p:cNvSpPr/>
          <p:nvPr/>
        </p:nvSpPr>
        <p:spPr>
          <a:xfrm>
            <a:off x="228600" y="2514600"/>
            <a:ext cx="23622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1000" y="5562600"/>
            <a:ext cx="23622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28</a:t>
            </a:fld>
            <a:endParaRPr lang="en-US" dirty="0"/>
          </a:p>
        </p:txBody>
      </p:sp>
    </p:spTree>
    <p:extLst>
      <p:ext uri="{BB962C8B-B14F-4D97-AF65-F5344CB8AC3E}">
        <p14:creationId xmlns:p14="http://schemas.microsoft.com/office/powerpoint/2010/main" val="2305827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Study 1a: Discounting Results</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622612"/>
            <a:ext cx="8229600" cy="5181600"/>
          </a:xfrm>
          <a:prstGeom prst="rect">
            <a:avLst/>
          </a:prstGeom>
          <a:noFill/>
        </p:spPr>
      </p:pic>
      <p:sp>
        <p:nvSpPr>
          <p:cNvPr id="3" name="Slide Number Placeholder 2"/>
          <p:cNvSpPr>
            <a:spLocks noGrp="1"/>
          </p:cNvSpPr>
          <p:nvPr>
            <p:ph type="sldNum" sz="quarter" idx="12"/>
          </p:nvPr>
        </p:nvSpPr>
        <p:spPr/>
        <p:txBody>
          <a:bodyPr/>
          <a:lstStyle/>
          <a:p>
            <a:fld id="{B6F15528-21DE-4FAA-801E-634DDDAF4B2B}" type="slidenum">
              <a:rPr lang="en-US" smtClean="0"/>
              <a:pPr/>
              <a:t>29</a:t>
            </a:fld>
            <a:endParaRPr lang="en-US" dirty="0"/>
          </a:p>
        </p:txBody>
      </p:sp>
    </p:spTree>
    <p:extLst>
      <p:ext uri="{BB962C8B-B14F-4D97-AF65-F5344CB8AC3E}">
        <p14:creationId xmlns:p14="http://schemas.microsoft.com/office/powerpoint/2010/main" val="938292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Temporal Discounting</a:t>
            </a:r>
          </a:p>
        </p:txBody>
      </p:sp>
      <p:sp>
        <p:nvSpPr>
          <p:cNvPr id="3" name="Content Placeholder 2"/>
          <p:cNvSpPr>
            <a:spLocks noGrp="1"/>
          </p:cNvSpPr>
          <p:nvPr>
            <p:ph idx="1"/>
          </p:nvPr>
        </p:nvSpPr>
        <p:spPr>
          <a:xfrm>
            <a:off x="444317" y="1887582"/>
            <a:ext cx="8229600" cy="4525963"/>
          </a:xfrm>
        </p:spPr>
        <p:txBody>
          <a:bodyPr>
            <a:normAutofit lnSpcReduction="10000"/>
          </a:bodyPr>
          <a:lstStyle/>
          <a:p>
            <a:pPr marL="0" indent="0">
              <a:buNone/>
            </a:pPr>
            <a:r>
              <a:rPr lang="en-US" dirty="0"/>
              <a:t>We care less about the future</a:t>
            </a:r>
          </a:p>
          <a:p>
            <a:r>
              <a:rPr lang="en-US" dirty="0"/>
              <a:t>Good things -&gt; Now</a:t>
            </a:r>
          </a:p>
          <a:p>
            <a:r>
              <a:rPr lang="en-US" dirty="0"/>
              <a:t>Bad things -&gt; Later</a:t>
            </a:r>
          </a:p>
          <a:p>
            <a:pPr marL="0" indent="0">
              <a:buNone/>
            </a:pPr>
            <a:endParaRPr lang="en-US" dirty="0"/>
          </a:p>
          <a:p>
            <a:pPr marL="0" indent="0">
              <a:buNone/>
            </a:pPr>
            <a:r>
              <a:rPr lang="en-US" dirty="0"/>
              <a:t>Sign effect: </a:t>
            </a:r>
          </a:p>
          <a:p>
            <a:r>
              <a:rPr lang="en-US" dirty="0"/>
              <a:t>We want to have good things now more strongly than we want to postpone bad things </a:t>
            </a:r>
            <a:r>
              <a:rPr lang="en-US" sz="2400" dirty="0"/>
              <a:t>(</a:t>
            </a:r>
            <a:r>
              <a:rPr lang="en-US" sz="2400" dirty="0" err="1"/>
              <a:t>Mischel</a:t>
            </a:r>
            <a:r>
              <a:rPr lang="en-US" sz="2400" dirty="0"/>
              <a:t>, </a:t>
            </a:r>
            <a:r>
              <a:rPr lang="en-US" sz="2400" dirty="0" err="1"/>
              <a:t>Grusec</a:t>
            </a:r>
            <a:r>
              <a:rPr lang="en-US" sz="2400" dirty="0"/>
              <a:t>, &amp; Masters, 1969; </a:t>
            </a:r>
            <a:r>
              <a:rPr lang="en-US" sz="2400" dirty="0" err="1"/>
              <a:t>Thaler</a:t>
            </a:r>
            <a:r>
              <a:rPr lang="en-US" sz="2400" dirty="0"/>
              <a:t>, 1981; </a:t>
            </a:r>
            <a:r>
              <a:rPr lang="en-US" sz="2400" dirty="0" err="1"/>
              <a:t>Bilgin</a:t>
            </a:r>
            <a:r>
              <a:rPr lang="en-US" sz="2400" dirty="0"/>
              <a:t> &amp; </a:t>
            </a:r>
            <a:r>
              <a:rPr lang="en-US" sz="2400" dirty="0" err="1"/>
              <a:t>LeBoeuf</a:t>
            </a:r>
            <a:r>
              <a:rPr lang="en-US" sz="2400" dirty="0"/>
              <a:t>, 2010)</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248400" y="1078776"/>
            <a:ext cx="2425517" cy="161761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6425352" y="2895600"/>
            <a:ext cx="2044150" cy="153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67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Study 1a: Contemplation Utility Results</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295400"/>
            <a:ext cx="8001000" cy="5410200"/>
          </a:xfrm>
          <a:prstGeom prst="rect">
            <a:avLst/>
          </a:prstGeom>
          <a:noFill/>
        </p:spPr>
      </p:pic>
      <p:sp>
        <p:nvSpPr>
          <p:cNvPr id="3" name="Slide Number Placeholder 2"/>
          <p:cNvSpPr>
            <a:spLocks noGrp="1"/>
          </p:cNvSpPr>
          <p:nvPr>
            <p:ph type="sldNum" sz="quarter" idx="12"/>
          </p:nvPr>
        </p:nvSpPr>
        <p:spPr/>
        <p:txBody>
          <a:bodyPr/>
          <a:lstStyle/>
          <a:p>
            <a:fld id="{B6F15528-21DE-4FAA-801E-634DDDAF4B2B}" type="slidenum">
              <a:rPr lang="en-US" smtClean="0"/>
              <a:pPr/>
              <a:t>30</a:t>
            </a:fld>
            <a:endParaRPr lang="en-US" dirty="0"/>
          </a:p>
        </p:txBody>
      </p:sp>
    </p:spTree>
    <p:extLst>
      <p:ext uri="{BB962C8B-B14F-4D97-AF65-F5344CB8AC3E}">
        <p14:creationId xmlns:p14="http://schemas.microsoft.com/office/powerpoint/2010/main" val="2698665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1a: Mediation</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752600"/>
            <a:ext cx="7658100" cy="3948113"/>
          </a:xfrm>
          <a:prstGeom prst="rect">
            <a:avLst/>
          </a:prstGeom>
          <a:noFill/>
        </p:spPr>
      </p:pic>
      <p:sp>
        <p:nvSpPr>
          <p:cNvPr id="3" name="Slide Number Placeholder 2"/>
          <p:cNvSpPr>
            <a:spLocks noGrp="1"/>
          </p:cNvSpPr>
          <p:nvPr>
            <p:ph type="sldNum" sz="quarter" idx="12"/>
          </p:nvPr>
        </p:nvSpPr>
        <p:spPr/>
        <p:txBody>
          <a:bodyPr/>
          <a:lstStyle/>
          <a:p>
            <a:fld id="{B6F15528-21DE-4FAA-801E-634DDDAF4B2B}" type="slidenum">
              <a:rPr lang="en-US" smtClean="0"/>
              <a:pPr/>
              <a:t>31</a:t>
            </a:fld>
            <a:endParaRPr lang="en-US" dirty="0"/>
          </a:p>
        </p:txBody>
      </p:sp>
    </p:spTree>
    <p:extLst>
      <p:ext uri="{BB962C8B-B14F-4D97-AF65-F5344CB8AC3E}">
        <p14:creationId xmlns:p14="http://schemas.microsoft.com/office/powerpoint/2010/main" val="3727302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Study 1b</a:t>
            </a:r>
          </a:p>
        </p:txBody>
      </p:sp>
      <p:sp>
        <p:nvSpPr>
          <p:cNvPr id="3" name="Subtitle 2"/>
          <p:cNvSpPr>
            <a:spLocks noGrp="1"/>
          </p:cNvSpPr>
          <p:nvPr>
            <p:ph type="subTitle" idx="1"/>
          </p:nvPr>
        </p:nvSpPr>
        <p:spPr/>
        <p:txBody>
          <a:bodyPr/>
          <a:lstStyle/>
          <a:p>
            <a:r>
              <a:rPr lang="en-US" dirty="0"/>
              <a:t>Sign x Tense with hedonic events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dirty="0"/>
          </a:p>
        </p:txBody>
      </p:sp>
    </p:spTree>
    <p:extLst>
      <p:ext uri="{BB962C8B-B14F-4D97-AF65-F5344CB8AC3E}">
        <p14:creationId xmlns:p14="http://schemas.microsoft.com/office/powerpoint/2010/main" val="21689963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1b: Methods</a:t>
            </a:r>
          </a:p>
        </p:txBody>
      </p:sp>
      <p:sp>
        <p:nvSpPr>
          <p:cNvPr id="3" name="Content Placeholder 2"/>
          <p:cNvSpPr>
            <a:spLocks noGrp="1"/>
          </p:cNvSpPr>
          <p:nvPr>
            <p:ph idx="1"/>
          </p:nvPr>
        </p:nvSpPr>
        <p:spPr/>
        <p:txBody>
          <a:bodyPr/>
          <a:lstStyle/>
          <a:p>
            <a:r>
              <a:rPr lang="en-US" dirty="0"/>
              <a:t>186 </a:t>
            </a:r>
            <a:r>
              <a:rPr lang="en-US" dirty="0" err="1"/>
              <a:t>Mturkers</a:t>
            </a:r>
            <a:endParaRPr lang="en-US" dirty="0"/>
          </a:p>
          <a:p>
            <a:r>
              <a:rPr lang="en-US" dirty="0"/>
              <a:t>Same design as Study 1a</a:t>
            </a:r>
          </a:p>
          <a:p>
            <a:pPr marL="0" indent="0">
              <a:buNone/>
            </a:pPr>
            <a:r>
              <a:rPr lang="en-US" dirty="0"/>
              <a:t>Stimuli:</a:t>
            </a:r>
          </a:p>
          <a:p>
            <a:r>
              <a:rPr lang="en-US" dirty="0" err="1"/>
              <a:t>Pos</a:t>
            </a:r>
            <a:r>
              <a:rPr lang="en-US" dirty="0"/>
              <a:t>: receiving a pleasant 1 hour massage</a:t>
            </a:r>
          </a:p>
          <a:p>
            <a:r>
              <a:rPr lang="en-US" dirty="0" err="1"/>
              <a:t>Neg</a:t>
            </a:r>
            <a:r>
              <a:rPr lang="en-US" dirty="0"/>
              <a:t>: receiving an unpleasant (but non-harmful) 1 minute electric shock</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dirty="0"/>
          </a:p>
        </p:txBody>
      </p:sp>
    </p:spTree>
    <p:extLst>
      <p:ext uri="{BB962C8B-B14F-4D97-AF65-F5344CB8AC3E}">
        <p14:creationId xmlns:p14="http://schemas.microsoft.com/office/powerpoint/2010/main" val="2819609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152400"/>
            <a:ext cx="9067800" cy="3429000"/>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60960" y="3886200"/>
            <a:ext cx="9067800" cy="5638800"/>
          </a:xfrm>
          <a:prstGeom prst="rect">
            <a:avLst/>
          </a:prstGeom>
        </p:spPr>
      </p:pic>
      <p:sp>
        <p:nvSpPr>
          <p:cNvPr id="2" name="Slide Number Placeholder 1"/>
          <p:cNvSpPr>
            <a:spLocks noGrp="1"/>
          </p:cNvSpPr>
          <p:nvPr>
            <p:ph type="sldNum" sz="quarter" idx="12"/>
          </p:nvPr>
        </p:nvSpPr>
        <p:spPr/>
        <p:txBody>
          <a:bodyPr/>
          <a:lstStyle/>
          <a:p>
            <a:fld id="{B6F15528-21DE-4FAA-801E-634DDDAF4B2B}" type="slidenum">
              <a:rPr lang="en-US" smtClean="0"/>
              <a:pPr/>
              <a:t>34</a:t>
            </a:fld>
            <a:endParaRPr lang="en-US" dirty="0"/>
          </a:p>
        </p:txBody>
      </p:sp>
    </p:spTree>
    <p:extLst>
      <p:ext uri="{BB962C8B-B14F-4D97-AF65-F5344CB8AC3E}">
        <p14:creationId xmlns:p14="http://schemas.microsoft.com/office/powerpoint/2010/main" val="2308575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1b: Discounting</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380310"/>
            <a:ext cx="8610599" cy="5325290"/>
          </a:xfrm>
          <a:prstGeom prst="rect">
            <a:avLst/>
          </a:prstGeom>
          <a:noFill/>
        </p:spPr>
      </p:pic>
      <p:sp>
        <p:nvSpPr>
          <p:cNvPr id="3" name="Slide Number Placeholder 2"/>
          <p:cNvSpPr>
            <a:spLocks noGrp="1"/>
          </p:cNvSpPr>
          <p:nvPr>
            <p:ph type="sldNum" sz="quarter" idx="12"/>
          </p:nvPr>
        </p:nvSpPr>
        <p:spPr/>
        <p:txBody>
          <a:bodyPr/>
          <a:lstStyle/>
          <a:p>
            <a:fld id="{B6F15528-21DE-4FAA-801E-634DDDAF4B2B}" type="slidenum">
              <a:rPr lang="en-US" smtClean="0"/>
              <a:pPr/>
              <a:t>35</a:t>
            </a:fld>
            <a:endParaRPr lang="en-US" dirty="0"/>
          </a:p>
        </p:txBody>
      </p:sp>
    </p:spTree>
    <p:extLst>
      <p:ext uri="{BB962C8B-B14F-4D97-AF65-F5344CB8AC3E}">
        <p14:creationId xmlns:p14="http://schemas.microsoft.com/office/powerpoint/2010/main" val="18184167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1b: Contemplation utility</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524000"/>
            <a:ext cx="7239000" cy="4876800"/>
          </a:xfrm>
          <a:prstGeom prst="rect">
            <a:avLst/>
          </a:prstGeom>
          <a:noFill/>
        </p:spPr>
      </p:pic>
      <p:sp>
        <p:nvSpPr>
          <p:cNvPr id="3" name="Slide Number Placeholder 2"/>
          <p:cNvSpPr>
            <a:spLocks noGrp="1"/>
          </p:cNvSpPr>
          <p:nvPr>
            <p:ph type="sldNum" sz="quarter" idx="12"/>
          </p:nvPr>
        </p:nvSpPr>
        <p:spPr/>
        <p:txBody>
          <a:bodyPr/>
          <a:lstStyle/>
          <a:p>
            <a:fld id="{B6F15528-21DE-4FAA-801E-634DDDAF4B2B}" type="slidenum">
              <a:rPr lang="en-US" smtClean="0"/>
              <a:pPr/>
              <a:t>36</a:t>
            </a:fld>
            <a:endParaRPr lang="en-US" dirty="0"/>
          </a:p>
        </p:txBody>
      </p:sp>
    </p:spTree>
    <p:extLst>
      <p:ext uri="{BB962C8B-B14F-4D97-AF65-F5344CB8AC3E}">
        <p14:creationId xmlns:p14="http://schemas.microsoft.com/office/powerpoint/2010/main" val="1407418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1b: Mediation</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162" y="1524000"/>
            <a:ext cx="8229600" cy="4724400"/>
          </a:xfrm>
          <a:prstGeom prst="rect">
            <a:avLst/>
          </a:prstGeom>
          <a:noFill/>
        </p:spPr>
      </p:pic>
      <p:sp>
        <p:nvSpPr>
          <p:cNvPr id="3" name="Slide Number Placeholder 2"/>
          <p:cNvSpPr>
            <a:spLocks noGrp="1"/>
          </p:cNvSpPr>
          <p:nvPr>
            <p:ph type="sldNum" sz="quarter" idx="12"/>
          </p:nvPr>
        </p:nvSpPr>
        <p:spPr/>
        <p:txBody>
          <a:bodyPr/>
          <a:lstStyle/>
          <a:p>
            <a:fld id="{B6F15528-21DE-4FAA-801E-634DDDAF4B2B}" type="slidenum">
              <a:rPr lang="en-US" smtClean="0"/>
              <a:pPr/>
              <a:t>37</a:t>
            </a:fld>
            <a:endParaRPr lang="en-US" dirty="0"/>
          </a:p>
        </p:txBody>
      </p:sp>
    </p:spTree>
    <p:extLst>
      <p:ext uri="{BB962C8B-B14F-4D97-AF65-F5344CB8AC3E}">
        <p14:creationId xmlns:p14="http://schemas.microsoft.com/office/powerpoint/2010/main" val="2684873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83"/>
            <a:ext cx="8229600" cy="1143000"/>
          </a:xfrm>
        </p:spPr>
        <p:txBody>
          <a:bodyPr/>
          <a:lstStyle/>
          <a:p>
            <a:r>
              <a:rPr lang="en-US" dirty="0"/>
              <a:t>Study 1: Discussion</a:t>
            </a:r>
          </a:p>
        </p:txBody>
      </p:sp>
      <p:sp>
        <p:nvSpPr>
          <p:cNvPr id="3" name="Content Placeholder 2"/>
          <p:cNvSpPr>
            <a:spLocks noGrp="1"/>
          </p:cNvSpPr>
          <p:nvPr>
            <p:ph idx="1"/>
          </p:nvPr>
        </p:nvSpPr>
        <p:spPr>
          <a:xfrm>
            <a:off x="457200" y="1066800"/>
            <a:ext cx="8229600" cy="5562600"/>
          </a:xfrm>
        </p:spPr>
        <p:txBody>
          <a:bodyPr>
            <a:normAutofit fontScale="92500" lnSpcReduction="20000"/>
          </a:bodyPr>
          <a:lstStyle/>
          <a:p>
            <a:r>
              <a:rPr lang="en-US" dirty="0"/>
              <a:t>Sign effect eliminated in past discounting</a:t>
            </a:r>
          </a:p>
          <a:p>
            <a:r>
              <a:rPr lang="en-US" dirty="0"/>
              <a:t>Contemplation utility:</a:t>
            </a:r>
          </a:p>
          <a:p>
            <a:pPr lvl="1"/>
            <a:r>
              <a:rPr lang="en-US" dirty="0"/>
              <a:t>shows a similar pattern</a:t>
            </a:r>
          </a:p>
          <a:p>
            <a:pPr lvl="1"/>
            <a:r>
              <a:rPr lang="en-US" dirty="0"/>
              <a:t>Mediates the sign X tense interaction</a:t>
            </a:r>
          </a:p>
          <a:p>
            <a:pPr marL="0" indent="0">
              <a:buNone/>
            </a:pPr>
            <a:endParaRPr lang="en-US" dirty="0"/>
          </a:p>
          <a:p>
            <a:pPr marL="0" indent="0">
              <a:buNone/>
            </a:pPr>
            <a:r>
              <a:rPr lang="en-US" dirty="0"/>
              <a:t>Study 2: </a:t>
            </a:r>
          </a:p>
          <a:p>
            <a:r>
              <a:rPr lang="en-US" dirty="0"/>
              <a:t>Real outcomes</a:t>
            </a:r>
          </a:p>
          <a:p>
            <a:r>
              <a:rPr lang="en-US" dirty="0"/>
              <a:t>Rule out demand/consistency effects</a:t>
            </a:r>
            <a:endParaRPr lang="en-US" b="1" dirty="0"/>
          </a:p>
          <a:p>
            <a:r>
              <a:rPr lang="en-US" b="1" dirty="0"/>
              <a:t>Why</a:t>
            </a:r>
            <a:r>
              <a:rPr lang="en-US" dirty="0"/>
              <a:t> is contemplation utility of future gains so low? </a:t>
            </a:r>
          </a:p>
          <a:p>
            <a:pPr lvl="1"/>
            <a:r>
              <a:rPr lang="en-US" dirty="0"/>
              <a:t>Contemplation of future positives is a mixed experience</a:t>
            </a:r>
          </a:p>
          <a:p>
            <a:pPr lvl="1"/>
            <a:r>
              <a:rPr lang="en-US" dirty="0"/>
              <a:t>Contemplation of other events is unipolar</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dirty="0"/>
          </a:p>
        </p:txBody>
      </p:sp>
    </p:spTree>
    <p:extLst>
      <p:ext uri="{BB962C8B-B14F-4D97-AF65-F5344CB8AC3E}">
        <p14:creationId xmlns:p14="http://schemas.microsoft.com/office/powerpoint/2010/main" val="652974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17"/>
            <a:ext cx="7772400" cy="1470025"/>
          </a:xfrm>
        </p:spPr>
        <p:txBody>
          <a:bodyPr/>
          <a:lstStyle/>
          <a:p>
            <a:r>
              <a:rPr lang="en-US" dirty="0"/>
              <a:t>Study 2: Real Events </a:t>
            </a:r>
          </a:p>
        </p:txBody>
      </p:sp>
      <p:pic>
        <p:nvPicPr>
          <p:cNvPr id="1026" name="Picture 2" descr="C:\Users\Dave\Desktop\jelly-belly-bean-boozle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246086"/>
            <a:ext cx="3863975" cy="558377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39</a:t>
            </a:fld>
            <a:endParaRPr lang="en-US" dirty="0"/>
          </a:p>
        </p:txBody>
      </p:sp>
    </p:spTree>
    <p:extLst>
      <p:ext uri="{BB962C8B-B14F-4D97-AF65-F5344CB8AC3E}">
        <p14:creationId xmlns:p14="http://schemas.microsoft.com/office/powerpoint/2010/main" val="397352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Sign Effect: Across Domains</a:t>
            </a:r>
          </a:p>
        </p:txBody>
      </p:sp>
      <p:sp>
        <p:nvSpPr>
          <p:cNvPr id="3" name="Content Placeholder 2"/>
          <p:cNvSpPr>
            <a:spLocks noGrp="1"/>
          </p:cNvSpPr>
          <p:nvPr>
            <p:ph idx="1"/>
          </p:nvPr>
        </p:nvSpPr>
        <p:spPr/>
        <p:txBody>
          <a:bodyPr/>
          <a:lstStyle/>
          <a:p>
            <a:endParaRPr lang="en-US" dirty="0"/>
          </a:p>
          <a:p>
            <a:pPr marL="0" lvl="0" indent="0">
              <a:buNone/>
            </a:pPr>
            <a:endParaRPr lang="en-US" dirty="0"/>
          </a:p>
          <a:p>
            <a:endParaRPr lang="en-US" dirty="0"/>
          </a:p>
          <a:p>
            <a:endParaRPr lang="en-US" dirty="0"/>
          </a:p>
        </p:txBody>
      </p:sp>
      <p:sp>
        <p:nvSpPr>
          <p:cNvPr id="4"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Discount rates</a:t>
            </a:r>
            <a:r>
              <a:rPr lang="en-US" sz="2400" dirty="0"/>
              <a:t> (Hardisty &amp; Weber, 2009)</a:t>
            </a:r>
            <a:r>
              <a:rPr lang="en-US" dirty="0"/>
              <a:t>:</a:t>
            </a:r>
          </a:p>
          <a:p>
            <a:r>
              <a:rPr lang="en-US" dirty="0"/>
              <a:t>Dollar gains: 38%</a:t>
            </a:r>
            <a:br>
              <a:rPr lang="en-US" dirty="0"/>
            </a:br>
            <a:r>
              <a:rPr lang="en-US" dirty="0"/>
              <a:t>Environmental gains: 38%</a:t>
            </a:r>
            <a:br>
              <a:rPr lang="en-US" dirty="0"/>
            </a:br>
            <a:r>
              <a:rPr lang="en-US" dirty="0"/>
              <a:t>Health gains: 57%</a:t>
            </a:r>
          </a:p>
          <a:p>
            <a:endParaRPr lang="en-US" dirty="0"/>
          </a:p>
          <a:p>
            <a:r>
              <a:rPr lang="en-US" dirty="0"/>
              <a:t>Dollar losses: 7%</a:t>
            </a:r>
            <a:br>
              <a:rPr lang="en-US" dirty="0"/>
            </a:br>
            <a:r>
              <a:rPr lang="en-US" dirty="0"/>
              <a:t>Environmental losses: 11%</a:t>
            </a:r>
            <a:br>
              <a:rPr lang="en-US" dirty="0"/>
            </a:br>
            <a:r>
              <a:rPr lang="en-US" dirty="0"/>
              <a:t>Health losses: -1%</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16401111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075" y="228599"/>
            <a:ext cx="8229600" cy="1143000"/>
          </a:xfrm>
        </p:spPr>
        <p:txBody>
          <a:bodyPr/>
          <a:lstStyle/>
          <a:p>
            <a:r>
              <a:rPr lang="en-US" dirty="0"/>
              <a:t>Study 2: Stimuli</a:t>
            </a:r>
          </a:p>
        </p:txBody>
      </p:sp>
      <p:pic>
        <p:nvPicPr>
          <p:cNvPr id="2050" name="Picture 2" descr="C:\Users\Dave\Desktop\h03r7ot17zd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 y="1917734"/>
            <a:ext cx="9132888" cy="4913493"/>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7215188" y="139666"/>
            <a:ext cx="1700212" cy="184153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001000" y="4374480"/>
            <a:ext cx="1219200" cy="126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001000" y="5669880"/>
            <a:ext cx="1219200" cy="126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486400" y="3155280"/>
            <a:ext cx="1219200" cy="1264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Dave\Desktop\orangeJ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5550" y="381000"/>
            <a:ext cx="1035050" cy="135006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40</a:t>
            </a:fld>
            <a:endParaRPr lang="en-US" dirty="0"/>
          </a:p>
        </p:txBody>
      </p:sp>
    </p:spTree>
    <p:extLst>
      <p:ext uri="{BB962C8B-B14F-4D97-AF65-F5344CB8AC3E}">
        <p14:creationId xmlns:p14="http://schemas.microsoft.com/office/powerpoint/2010/main" val="373454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2: Methods</a:t>
            </a:r>
          </a:p>
        </p:txBody>
      </p:sp>
      <p:sp>
        <p:nvSpPr>
          <p:cNvPr id="3" name="Content Placeholder 2"/>
          <p:cNvSpPr>
            <a:spLocks noGrp="1"/>
          </p:cNvSpPr>
          <p:nvPr>
            <p:ph idx="1"/>
          </p:nvPr>
        </p:nvSpPr>
        <p:spPr>
          <a:xfrm>
            <a:off x="457200" y="1600200"/>
            <a:ext cx="8686800" cy="5181600"/>
          </a:xfrm>
        </p:spPr>
        <p:txBody>
          <a:bodyPr>
            <a:normAutofit fontScale="92500"/>
          </a:bodyPr>
          <a:lstStyle/>
          <a:p>
            <a:r>
              <a:rPr lang="en-US" dirty="0"/>
              <a:t>100 university students</a:t>
            </a:r>
          </a:p>
          <a:p>
            <a:pPr marL="0" indent="0">
              <a:buNone/>
            </a:pPr>
            <a:r>
              <a:rPr lang="en-US" dirty="0"/>
              <a:t>2x3 design:</a:t>
            </a:r>
          </a:p>
          <a:p>
            <a:r>
              <a:rPr lang="en-US" dirty="0"/>
              <a:t>Flavor: </a:t>
            </a:r>
            <a:r>
              <a:rPr lang="en-US" dirty="0" err="1"/>
              <a:t>pos</a:t>
            </a:r>
            <a:r>
              <a:rPr lang="en-US" dirty="0"/>
              <a:t> vs </a:t>
            </a:r>
            <a:r>
              <a:rPr lang="en-US" dirty="0" err="1"/>
              <a:t>neg</a:t>
            </a:r>
            <a:r>
              <a:rPr lang="en-US" dirty="0"/>
              <a:t>, between subjects</a:t>
            </a:r>
          </a:p>
          <a:p>
            <a:r>
              <a:rPr lang="en-US" dirty="0"/>
              <a:t>Time: future vs present vs past, within subjects:</a:t>
            </a:r>
          </a:p>
          <a:p>
            <a:pPr marL="0" indent="0">
              <a:buNone/>
            </a:pPr>
            <a:r>
              <a:rPr lang="en-US" dirty="0"/>
              <a:t>T1: Predicted experience and current anticipation</a:t>
            </a:r>
          </a:p>
          <a:p>
            <a:pPr marL="0" indent="0">
              <a:buNone/>
            </a:pPr>
            <a:r>
              <a:rPr lang="en-US" dirty="0"/>
              <a:t>	15 minutes filler tasks</a:t>
            </a:r>
          </a:p>
          <a:p>
            <a:pPr marL="0" indent="0">
              <a:buNone/>
            </a:pPr>
            <a:r>
              <a:rPr lang="en-US" dirty="0"/>
              <a:t>T2: Rate experience</a:t>
            </a:r>
          </a:p>
          <a:p>
            <a:pPr marL="0" indent="0">
              <a:buNone/>
            </a:pPr>
            <a:r>
              <a:rPr lang="en-US" dirty="0"/>
              <a:t>	15 minutes filler</a:t>
            </a:r>
          </a:p>
          <a:p>
            <a:pPr marL="0" indent="0">
              <a:buNone/>
            </a:pPr>
            <a:r>
              <a:rPr lang="en-US" dirty="0"/>
              <a:t>T3: Remembered experience and current recall utility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dirty="0"/>
          </a:p>
        </p:txBody>
      </p:sp>
    </p:spTree>
    <p:extLst>
      <p:ext uri="{BB962C8B-B14F-4D97-AF65-F5344CB8AC3E}">
        <p14:creationId xmlns:p14="http://schemas.microsoft.com/office/powerpoint/2010/main" val="12546296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2: Methods T1</a:t>
            </a:r>
          </a:p>
        </p:txBody>
      </p:sp>
      <p:sp>
        <p:nvSpPr>
          <p:cNvPr id="3" name="Content Placeholder 2"/>
          <p:cNvSpPr>
            <a:spLocks noGrp="1"/>
          </p:cNvSpPr>
          <p:nvPr>
            <p:ph idx="1"/>
          </p:nvPr>
        </p:nvSpPr>
        <p:spPr/>
        <p:txBody>
          <a:bodyPr/>
          <a:lstStyle/>
          <a:p>
            <a:pPr marL="0" indent="0">
              <a:buNone/>
            </a:pPr>
            <a:r>
              <a:rPr lang="en-US" dirty="0"/>
              <a:t>The flavor you have been assigned to is:</a:t>
            </a:r>
          </a:p>
          <a:p>
            <a:pPr marL="0" indent="0">
              <a:buNone/>
            </a:pPr>
            <a:r>
              <a:rPr lang="en-US" u="sng" dirty="0"/>
              <a:t>    dirt_____           </a:t>
            </a:r>
            <a:endParaRPr lang="en-US" dirty="0"/>
          </a:p>
          <a:p>
            <a:pPr marL="0" indent="0">
              <a:buNone/>
            </a:pPr>
            <a:endParaRPr lang="en-US" b="1" dirty="0"/>
          </a:p>
          <a:p>
            <a:pPr marL="0" indent="0">
              <a:buNone/>
            </a:pPr>
            <a:r>
              <a:rPr lang="en-US" b="1" dirty="0"/>
              <a:t>15 minutes from now,</a:t>
            </a:r>
            <a:r>
              <a:rPr lang="en-US" dirty="0"/>
              <a:t> you will be eating this jelly bean.</a:t>
            </a:r>
          </a:p>
          <a:p>
            <a:pPr marL="0" indent="0">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dirty="0"/>
          </a:p>
        </p:txBody>
      </p:sp>
    </p:spTree>
    <p:extLst>
      <p:ext uri="{BB962C8B-B14F-4D97-AF65-F5344CB8AC3E}">
        <p14:creationId xmlns:p14="http://schemas.microsoft.com/office/powerpoint/2010/main" val="19180046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T1 Experience prediction</a:t>
            </a:r>
          </a:p>
        </p:txBody>
      </p:sp>
      <p:pic>
        <p:nvPicPr>
          <p:cNvPr id="2071" name="Picture 23" descr="C:\Users\Dave\Desktop\T1-experience-util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1752600"/>
            <a:ext cx="9128760" cy="429044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43</a:t>
            </a:fld>
            <a:endParaRPr lang="en-US" dirty="0"/>
          </a:p>
        </p:txBody>
      </p:sp>
    </p:spTree>
    <p:extLst>
      <p:ext uri="{BB962C8B-B14F-4D97-AF65-F5344CB8AC3E}">
        <p14:creationId xmlns:p14="http://schemas.microsoft.com/office/powerpoint/2010/main" val="9625154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T1 Contemplation utility</a:t>
            </a:r>
          </a:p>
        </p:txBody>
      </p:sp>
      <p:pic>
        <p:nvPicPr>
          <p:cNvPr id="3074" name="Picture 2" descr="C:\Users\Dave\Desktop\T1-anticipation-util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1" y="1676400"/>
            <a:ext cx="9143999" cy="445980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44</a:t>
            </a:fld>
            <a:endParaRPr lang="en-US" dirty="0"/>
          </a:p>
        </p:txBody>
      </p:sp>
    </p:spTree>
    <p:extLst>
      <p:ext uri="{BB962C8B-B14F-4D97-AF65-F5344CB8AC3E}">
        <p14:creationId xmlns:p14="http://schemas.microsoft.com/office/powerpoint/2010/main" val="28386769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T2 Experience ratings</a:t>
            </a:r>
          </a:p>
        </p:txBody>
      </p:sp>
      <p:pic>
        <p:nvPicPr>
          <p:cNvPr id="4098" name="Picture 2" descr="C:\Users\Dave\Desktop\T2-experience-util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47957"/>
            <a:ext cx="8839200" cy="544275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45</a:t>
            </a:fld>
            <a:endParaRPr lang="en-US" dirty="0"/>
          </a:p>
        </p:txBody>
      </p:sp>
    </p:spTree>
    <p:extLst>
      <p:ext uri="{BB962C8B-B14F-4D97-AF65-F5344CB8AC3E}">
        <p14:creationId xmlns:p14="http://schemas.microsoft.com/office/powerpoint/2010/main" val="19422207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T3 Experience Memory</a:t>
            </a:r>
          </a:p>
        </p:txBody>
      </p:sp>
      <p:pic>
        <p:nvPicPr>
          <p:cNvPr id="5122" name="Picture 2" descr="C:\Users\Dave\Desktop\T3-experience-util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1828800"/>
            <a:ext cx="9159240" cy="409612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46</a:t>
            </a:fld>
            <a:endParaRPr lang="en-US" dirty="0"/>
          </a:p>
        </p:txBody>
      </p:sp>
    </p:spTree>
    <p:extLst>
      <p:ext uri="{BB962C8B-B14F-4D97-AF65-F5344CB8AC3E}">
        <p14:creationId xmlns:p14="http://schemas.microsoft.com/office/powerpoint/2010/main" val="29503211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T3 Contemplation Utility</a:t>
            </a:r>
          </a:p>
        </p:txBody>
      </p:sp>
      <p:pic>
        <p:nvPicPr>
          <p:cNvPr id="6146" name="Picture 2" descr="C:\Users\Dave\Desktop\T3-recall-util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86840"/>
            <a:ext cx="9075821" cy="47244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47</a:t>
            </a:fld>
            <a:endParaRPr lang="en-US" dirty="0"/>
          </a:p>
        </p:txBody>
      </p:sp>
    </p:spTree>
    <p:extLst>
      <p:ext uri="{BB962C8B-B14F-4D97-AF65-F5344CB8AC3E}">
        <p14:creationId xmlns:p14="http://schemas.microsoft.com/office/powerpoint/2010/main" val="36241069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Study 2 Results: Contemplation Utility</a:t>
            </a:r>
          </a:p>
        </p:txBody>
      </p:sp>
      <p:graphicFrame>
        <p:nvGraphicFramePr>
          <p:cNvPr id="5" name="Chart 4">
            <a:extLst>
              <a:ext uri="{FF2B5EF4-FFF2-40B4-BE49-F238E27FC236}">
                <a16:creationId xmlns:a16="http://schemas.microsoft.com/office/drawing/2014/main" id="{BA953CC0-0137-4F41-8E5A-1D7C8112FDEE}"/>
              </a:ext>
            </a:extLst>
          </p:cNvPr>
          <p:cNvGraphicFramePr>
            <a:graphicFrameLocks/>
          </p:cNvGraphicFramePr>
          <p:nvPr>
            <p:extLst>
              <p:ext uri="{D42A27DB-BD31-4B8C-83A1-F6EECF244321}">
                <p14:modId xmlns:p14="http://schemas.microsoft.com/office/powerpoint/2010/main" val="1385870141"/>
              </p:ext>
            </p:extLst>
          </p:nvPr>
        </p:nvGraphicFramePr>
        <p:xfrm>
          <a:off x="228600" y="1295400"/>
          <a:ext cx="8686800"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48</a:t>
            </a:fld>
            <a:endParaRPr lang="en-US" dirty="0"/>
          </a:p>
        </p:txBody>
      </p:sp>
    </p:spTree>
    <p:extLst>
      <p:ext uri="{BB962C8B-B14F-4D97-AF65-F5344CB8AC3E}">
        <p14:creationId xmlns:p14="http://schemas.microsoft.com/office/powerpoint/2010/main" val="18104506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506D1D32-B020-4E46-9433-D1DA435E357B}"/>
              </a:ext>
            </a:extLst>
          </p:cNvPr>
          <p:cNvGraphicFramePr>
            <a:graphicFrameLocks/>
          </p:cNvGraphicFramePr>
          <p:nvPr>
            <p:extLst>
              <p:ext uri="{D42A27DB-BD31-4B8C-83A1-F6EECF244321}">
                <p14:modId xmlns:p14="http://schemas.microsoft.com/office/powerpoint/2010/main" val="1552690397"/>
              </p:ext>
            </p:extLst>
          </p:nvPr>
        </p:nvGraphicFramePr>
        <p:xfrm>
          <a:off x="231819" y="1038088"/>
          <a:ext cx="8722217" cy="581991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964838" y="2758668"/>
            <a:ext cx="508473" cy="369332"/>
          </a:xfrm>
          <a:prstGeom prst="rect">
            <a:avLst/>
          </a:prstGeom>
          <a:noFill/>
        </p:spPr>
        <p:txBody>
          <a:bodyPr wrap="none" rtlCol="0">
            <a:spAutoFit/>
          </a:bodyPr>
          <a:lstStyle/>
          <a:p>
            <a:r>
              <a:rPr lang="en-US" i="1" dirty="0" err="1"/>
              <a:t>n.s</a:t>
            </a:r>
            <a:r>
              <a:rPr lang="en-US" i="1" dirty="0"/>
              <a:t>.</a:t>
            </a:r>
          </a:p>
        </p:txBody>
      </p:sp>
      <p:cxnSp>
        <p:nvCxnSpPr>
          <p:cNvPr id="6" name="Straight Connector 5"/>
          <p:cNvCxnSpPr/>
          <p:nvPr/>
        </p:nvCxnSpPr>
        <p:spPr>
          <a:xfrm>
            <a:off x="2743200" y="1257989"/>
            <a:ext cx="0" cy="426704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7576463" y="1238143"/>
            <a:ext cx="40952" cy="428689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728034" y="1057935"/>
            <a:ext cx="740908" cy="400110"/>
          </a:xfrm>
          <a:prstGeom prst="rect">
            <a:avLst/>
          </a:prstGeom>
          <a:noFill/>
        </p:spPr>
        <p:txBody>
          <a:bodyPr wrap="none" rtlCol="0">
            <a:spAutoFit/>
          </a:bodyPr>
          <a:lstStyle/>
          <a:p>
            <a:r>
              <a:rPr lang="en-US" sz="2000" i="1" dirty="0"/>
              <a:t>Good</a:t>
            </a:r>
          </a:p>
        </p:txBody>
      </p:sp>
      <p:sp>
        <p:nvSpPr>
          <p:cNvPr id="9" name="TextBox 8"/>
          <p:cNvSpPr txBox="1"/>
          <p:nvPr/>
        </p:nvSpPr>
        <p:spPr>
          <a:xfrm>
            <a:off x="6790480" y="958148"/>
            <a:ext cx="740908" cy="400110"/>
          </a:xfrm>
          <a:prstGeom prst="rect">
            <a:avLst/>
          </a:prstGeom>
          <a:noFill/>
        </p:spPr>
        <p:txBody>
          <a:bodyPr wrap="none" rtlCol="0">
            <a:spAutoFit/>
          </a:bodyPr>
          <a:lstStyle/>
          <a:p>
            <a:r>
              <a:rPr lang="en-US" sz="2000" i="1" dirty="0"/>
              <a:t>Good</a:t>
            </a:r>
          </a:p>
        </p:txBody>
      </p:sp>
      <p:sp>
        <p:nvSpPr>
          <p:cNvPr id="10" name="TextBox 9"/>
          <p:cNvSpPr txBox="1"/>
          <p:nvPr/>
        </p:nvSpPr>
        <p:spPr>
          <a:xfrm>
            <a:off x="2923829" y="1063573"/>
            <a:ext cx="587020" cy="400110"/>
          </a:xfrm>
          <a:prstGeom prst="rect">
            <a:avLst/>
          </a:prstGeom>
          <a:noFill/>
        </p:spPr>
        <p:txBody>
          <a:bodyPr wrap="none" rtlCol="0">
            <a:spAutoFit/>
          </a:bodyPr>
          <a:lstStyle/>
          <a:p>
            <a:r>
              <a:rPr lang="en-US" sz="2000" i="1" dirty="0"/>
              <a:t>Bad</a:t>
            </a:r>
          </a:p>
        </p:txBody>
      </p:sp>
      <p:sp>
        <p:nvSpPr>
          <p:cNvPr id="11" name="TextBox 10"/>
          <p:cNvSpPr txBox="1"/>
          <p:nvPr/>
        </p:nvSpPr>
        <p:spPr>
          <a:xfrm>
            <a:off x="7696200" y="990600"/>
            <a:ext cx="587020" cy="400110"/>
          </a:xfrm>
          <a:prstGeom prst="rect">
            <a:avLst/>
          </a:prstGeom>
          <a:noFill/>
        </p:spPr>
        <p:txBody>
          <a:bodyPr wrap="none" rtlCol="0">
            <a:spAutoFit/>
          </a:bodyPr>
          <a:lstStyle/>
          <a:p>
            <a:r>
              <a:rPr lang="en-US" sz="2000" i="1" dirty="0"/>
              <a:t>Bad</a:t>
            </a:r>
          </a:p>
        </p:txBody>
      </p:sp>
      <p:sp>
        <p:nvSpPr>
          <p:cNvPr id="12" name="TextBox 11"/>
          <p:cNvSpPr txBox="1"/>
          <p:nvPr/>
        </p:nvSpPr>
        <p:spPr>
          <a:xfrm>
            <a:off x="1578066" y="736219"/>
            <a:ext cx="895245" cy="400110"/>
          </a:xfrm>
          <a:prstGeom prst="rect">
            <a:avLst/>
          </a:prstGeom>
          <a:noFill/>
        </p:spPr>
        <p:txBody>
          <a:bodyPr wrap="none" rtlCol="0">
            <a:spAutoFit/>
          </a:bodyPr>
          <a:lstStyle/>
          <a:p>
            <a:r>
              <a:rPr lang="en-US" sz="2000" i="1" dirty="0"/>
              <a:t>Flavor:</a:t>
            </a:r>
          </a:p>
        </p:txBody>
      </p:sp>
      <p:sp>
        <p:nvSpPr>
          <p:cNvPr id="13" name="TextBox 12"/>
          <p:cNvSpPr txBox="1"/>
          <p:nvPr/>
        </p:nvSpPr>
        <p:spPr>
          <a:xfrm>
            <a:off x="3057123" y="2238570"/>
            <a:ext cx="453970" cy="307777"/>
          </a:xfrm>
          <a:prstGeom prst="rect">
            <a:avLst/>
          </a:prstGeom>
          <a:noFill/>
        </p:spPr>
        <p:txBody>
          <a:bodyPr wrap="none" rtlCol="0">
            <a:spAutoFit/>
          </a:bodyPr>
          <a:lstStyle/>
          <a:p>
            <a:r>
              <a:rPr lang="en-US" sz="1400" dirty="0"/>
              <a:t>***</a:t>
            </a:r>
          </a:p>
        </p:txBody>
      </p:sp>
      <p:sp>
        <p:nvSpPr>
          <p:cNvPr id="14" name="TextBox 13"/>
          <p:cNvSpPr txBox="1"/>
          <p:nvPr/>
        </p:nvSpPr>
        <p:spPr>
          <a:xfrm>
            <a:off x="7026930" y="2582550"/>
            <a:ext cx="453970" cy="307777"/>
          </a:xfrm>
          <a:prstGeom prst="rect">
            <a:avLst/>
          </a:prstGeom>
          <a:noFill/>
        </p:spPr>
        <p:txBody>
          <a:bodyPr wrap="none" rtlCol="0">
            <a:spAutoFit/>
          </a:bodyPr>
          <a:lstStyle/>
          <a:p>
            <a:r>
              <a:rPr lang="en-US" sz="1400" dirty="0"/>
              <a:t>***</a:t>
            </a:r>
          </a:p>
        </p:txBody>
      </p:sp>
      <p:sp>
        <p:nvSpPr>
          <p:cNvPr id="15" name="TextBox 14"/>
          <p:cNvSpPr txBox="1"/>
          <p:nvPr/>
        </p:nvSpPr>
        <p:spPr>
          <a:xfrm>
            <a:off x="7977760" y="2108766"/>
            <a:ext cx="453970" cy="307777"/>
          </a:xfrm>
          <a:prstGeom prst="rect">
            <a:avLst/>
          </a:prstGeom>
          <a:noFill/>
        </p:spPr>
        <p:txBody>
          <a:bodyPr wrap="none" rtlCol="0">
            <a:spAutoFit/>
          </a:bodyPr>
          <a:lstStyle/>
          <a:p>
            <a:r>
              <a:rPr lang="en-US" sz="1400" dirty="0"/>
              <a:t>***</a:t>
            </a:r>
          </a:p>
        </p:txBody>
      </p:sp>
      <p:sp>
        <p:nvSpPr>
          <p:cNvPr id="16" name="Title 1"/>
          <p:cNvSpPr>
            <a:spLocks noGrp="1"/>
          </p:cNvSpPr>
          <p:nvPr>
            <p:ph type="title"/>
          </p:nvPr>
        </p:nvSpPr>
        <p:spPr>
          <a:xfrm>
            <a:off x="762000" y="-152432"/>
            <a:ext cx="8229600" cy="1143000"/>
          </a:xfrm>
        </p:spPr>
        <p:txBody>
          <a:bodyPr>
            <a:normAutofit fontScale="90000"/>
          </a:bodyPr>
          <a:lstStyle/>
          <a:p>
            <a:r>
              <a:rPr lang="en-US" dirty="0"/>
              <a:t>Study 2 Results: Contemplation Utility</a:t>
            </a:r>
          </a:p>
        </p:txBody>
      </p:sp>
      <p:sp>
        <p:nvSpPr>
          <p:cNvPr id="2" name="Slide Number Placeholder 1"/>
          <p:cNvSpPr>
            <a:spLocks noGrp="1"/>
          </p:cNvSpPr>
          <p:nvPr>
            <p:ph type="sldNum" sz="quarter" idx="12"/>
          </p:nvPr>
        </p:nvSpPr>
        <p:spPr/>
        <p:txBody>
          <a:bodyPr/>
          <a:lstStyle/>
          <a:p>
            <a:fld id="{B6F15528-21DE-4FAA-801E-634DDDAF4B2B}" type="slidenum">
              <a:rPr lang="en-US" smtClean="0"/>
              <a:pPr/>
              <a:t>49</a:t>
            </a:fld>
            <a:endParaRPr lang="en-US" dirty="0"/>
          </a:p>
        </p:txBody>
      </p:sp>
    </p:spTree>
    <p:extLst>
      <p:ext uri="{BB962C8B-B14F-4D97-AF65-F5344CB8AC3E}">
        <p14:creationId xmlns:p14="http://schemas.microsoft.com/office/powerpoint/2010/main" val="2863526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lstStyle/>
          <a:p>
            <a:r>
              <a:rPr lang="en-US" dirty="0"/>
              <a:t>What causes the sign effect?</a:t>
            </a:r>
          </a:p>
        </p:txBody>
      </p:sp>
      <p:sp>
        <p:nvSpPr>
          <p:cNvPr id="3" name="Subtitle 2"/>
          <p:cNvSpPr>
            <a:spLocks noGrp="1"/>
          </p:cNvSpPr>
          <p:nvPr>
            <p:ph type="subTitle" idx="1"/>
          </p:nvPr>
        </p:nvSpPr>
        <p:spPr>
          <a:xfrm>
            <a:off x="1371600" y="2133600"/>
            <a:ext cx="6400800" cy="4191000"/>
          </a:xfrm>
        </p:spPr>
        <p:txBody>
          <a:bodyPr>
            <a:normAutofit/>
          </a:bodyPr>
          <a:lstStyle/>
          <a:p>
            <a:endParaRPr lang="en-US" dirty="0">
              <a:solidFill>
                <a:schemeClr val="tx1"/>
              </a:solidFill>
            </a:endParaRPr>
          </a:p>
          <a:p>
            <a:r>
              <a:rPr lang="en-US" dirty="0">
                <a:solidFill>
                  <a:schemeClr val="tx1"/>
                </a:solidFill>
              </a:rPr>
              <a:t>Loss aversion</a:t>
            </a:r>
          </a:p>
          <a:p>
            <a:r>
              <a:rPr lang="en-US" dirty="0">
                <a:solidFill>
                  <a:schemeClr val="tx1"/>
                </a:solidFill>
              </a:rPr>
              <a:t>Vs. </a:t>
            </a:r>
          </a:p>
          <a:p>
            <a:r>
              <a:rPr lang="en-US" dirty="0">
                <a:solidFill>
                  <a:schemeClr val="tx1"/>
                </a:solidFill>
              </a:rPr>
              <a:t>Contemplation utility</a:t>
            </a:r>
          </a:p>
          <a:p>
            <a:endParaRPr lang="en-US" dirty="0">
              <a:solidFill>
                <a:schemeClr val="tx1"/>
              </a:solidFill>
            </a:endParaRPr>
          </a:p>
          <a:p>
            <a:r>
              <a:rPr lang="en-US" sz="2400" dirty="0">
                <a:solidFill>
                  <a:schemeClr val="tx1"/>
                </a:solidFill>
              </a:rPr>
              <a:t>(also: time perception, uncertainty, </a:t>
            </a:r>
            <a:br>
              <a:rPr lang="en-US" sz="2400" dirty="0">
                <a:solidFill>
                  <a:schemeClr val="tx1"/>
                </a:solidFill>
              </a:rPr>
            </a:br>
            <a:r>
              <a:rPr lang="en-US" sz="2400" dirty="0">
                <a:solidFill>
                  <a:schemeClr val="tx1"/>
                </a:solidFill>
              </a:rPr>
              <a:t>and goal achievement)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185279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2: Discussion</a:t>
            </a:r>
          </a:p>
        </p:txBody>
      </p:sp>
      <p:sp>
        <p:nvSpPr>
          <p:cNvPr id="3" name="Content Placeholder 2"/>
          <p:cNvSpPr>
            <a:spLocks noGrp="1"/>
          </p:cNvSpPr>
          <p:nvPr>
            <p:ph idx="1"/>
          </p:nvPr>
        </p:nvSpPr>
        <p:spPr/>
        <p:txBody>
          <a:bodyPr/>
          <a:lstStyle/>
          <a:p>
            <a:r>
              <a:rPr lang="en-US" dirty="0"/>
              <a:t>Contemplation of future positive is a mixed experience</a:t>
            </a:r>
          </a:p>
          <a:p>
            <a:r>
              <a:rPr lang="en-US" dirty="0"/>
              <a:t>Contemplation of future negative is a negative experience</a:t>
            </a:r>
          </a:p>
          <a:p>
            <a:r>
              <a:rPr lang="en-US" dirty="0"/>
              <a:t>Contemplation of past positives and negatives are unipolar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dirty="0"/>
          </a:p>
        </p:txBody>
      </p:sp>
    </p:spTree>
    <p:extLst>
      <p:ext uri="{BB962C8B-B14F-4D97-AF65-F5344CB8AC3E}">
        <p14:creationId xmlns:p14="http://schemas.microsoft.com/office/powerpoint/2010/main" val="14336687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Study 3</a:t>
            </a:r>
          </a:p>
        </p:txBody>
      </p:sp>
      <p:sp>
        <p:nvSpPr>
          <p:cNvPr id="3" name="Subtitle 2"/>
          <p:cNvSpPr>
            <a:spLocks noGrp="1"/>
          </p:cNvSpPr>
          <p:nvPr>
            <p:ph type="subTitle" idx="1"/>
          </p:nvPr>
        </p:nvSpPr>
        <p:spPr/>
        <p:txBody>
          <a:bodyPr/>
          <a:lstStyle/>
          <a:p>
            <a:r>
              <a:rPr lang="en-US" dirty="0"/>
              <a:t>Alternative explanations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dirty="0"/>
          </a:p>
        </p:txBody>
      </p:sp>
    </p:spTree>
    <p:extLst>
      <p:ext uri="{BB962C8B-B14F-4D97-AF65-F5344CB8AC3E}">
        <p14:creationId xmlns:p14="http://schemas.microsoft.com/office/powerpoint/2010/main" val="36567693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a:t>Study 3: Methods</a:t>
            </a:r>
          </a:p>
        </p:txBody>
      </p:sp>
      <p:sp>
        <p:nvSpPr>
          <p:cNvPr id="3" name="Content Placeholder 2"/>
          <p:cNvSpPr>
            <a:spLocks noGrp="1"/>
          </p:cNvSpPr>
          <p:nvPr>
            <p:ph idx="1"/>
          </p:nvPr>
        </p:nvSpPr>
        <p:spPr>
          <a:xfrm>
            <a:off x="457200" y="1447800"/>
            <a:ext cx="8229600" cy="5029200"/>
          </a:xfrm>
        </p:spPr>
        <p:txBody>
          <a:bodyPr>
            <a:normAutofit/>
          </a:bodyPr>
          <a:lstStyle/>
          <a:p>
            <a:r>
              <a:rPr lang="en-US" dirty="0"/>
              <a:t>Similar design to Study 1:</a:t>
            </a:r>
          </a:p>
          <a:p>
            <a:pPr lvl="1"/>
            <a:r>
              <a:rPr lang="en-US" dirty="0"/>
              <a:t>Future vs past</a:t>
            </a:r>
          </a:p>
          <a:p>
            <a:pPr lvl="1"/>
            <a:r>
              <a:rPr lang="en-US" dirty="0"/>
              <a:t>Positive vs negative</a:t>
            </a:r>
          </a:p>
          <a:p>
            <a:pPr lvl="1"/>
            <a:r>
              <a:rPr lang="en-US" dirty="0"/>
              <a:t>Money vs hedonic</a:t>
            </a:r>
          </a:p>
          <a:p>
            <a:r>
              <a:rPr lang="en-US" dirty="0"/>
              <a:t>N = 400 </a:t>
            </a:r>
            <a:r>
              <a:rPr lang="en-US" dirty="0" err="1"/>
              <a:t>MTurkers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dirty="0"/>
          </a:p>
        </p:txBody>
      </p:sp>
    </p:spTree>
    <p:extLst>
      <p:ext uri="{BB962C8B-B14F-4D97-AF65-F5344CB8AC3E}">
        <p14:creationId xmlns:p14="http://schemas.microsoft.com/office/powerpoint/2010/main" val="31656197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3: Methods</a:t>
            </a:r>
          </a:p>
        </p:txBody>
      </p:sp>
      <p:sp>
        <p:nvSpPr>
          <p:cNvPr id="3" name="Content Placeholder 2"/>
          <p:cNvSpPr>
            <a:spLocks noGrp="1"/>
          </p:cNvSpPr>
          <p:nvPr>
            <p:ph idx="1"/>
          </p:nvPr>
        </p:nvSpPr>
        <p:spPr/>
        <p:txBody>
          <a:bodyPr>
            <a:normAutofit fontScale="85000" lnSpcReduction="20000"/>
          </a:bodyPr>
          <a:lstStyle/>
          <a:p>
            <a:r>
              <a:rPr lang="en-US" dirty="0"/>
              <a:t>Individually titrate loss aversion. Median results:</a:t>
            </a:r>
          </a:p>
          <a:p>
            <a:pPr lvl="1"/>
            <a:r>
              <a:rPr lang="en-CA" dirty="0"/>
              <a:t>$10 gain = $5 loss</a:t>
            </a:r>
          </a:p>
          <a:p>
            <a:pPr lvl="1"/>
            <a:r>
              <a:rPr lang="en-CA" dirty="0"/>
              <a:t>60 minute massage = 10 second electric shock</a:t>
            </a:r>
            <a:endParaRPr lang="en-US" dirty="0"/>
          </a:p>
          <a:p>
            <a:r>
              <a:rPr lang="en-US" dirty="0"/>
              <a:t>A dynamic measure of discounting with greater range and precision </a:t>
            </a:r>
            <a:r>
              <a:rPr lang="en-US" sz="2400" dirty="0"/>
              <a:t>(</a:t>
            </a:r>
            <a:r>
              <a:rPr lang="en-US" sz="2400" dirty="0" err="1"/>
              <a:t>ToAD</a:t>
            </a:r>
            <a:r>
              <a:rPr lang="en-US" sz="2400" dirty="0"/>
              <a:t>, Yoon &amp; Chapman 2016)</a:t>
            </a:r>
          </a:p>
          <a:p>
            <a:r>
              <a:rPr lang="en-US" dirty="0"/>
              <a:t>Measured alternative processes: </a:t>
            </a:r>
          </a:p>
          <a:p>
            <a:pPr lvl="1"/>
            <a:r>
              <a:rPr lang="en-US" dirty="0"/>
              <a:t>Connection to future/past self</a:t>
            </a:r>
          </a:p>
          <a:p>
            <a:pPr lvl="1"/>
            <a:r>
              <a:rPr lang="en-US" dirty="0"/>
              <a:t>Thought frequency</a:t>
            </a:r>
          </a:p>
          <a:p>
            <a:pPr lvl="1"/>
            <a:r>
              <a:rPr lang="en-US" dirty="0"/>
              <a:t>(Not uncertainty: too weird)</a:t>
            </a:r>
          </a:p>
          <a:p>
            <a:r>
              <a:rPr lang="en-US" dirty="0"/>
              <a:t>Measure and adjusted for utility curvature </a:t>
            </a:r>
            <a:br>
              <a:rPr lang="en-US" dirty="0"/>
            </a:br>
            <a:r>
              <a:rPr lang="en-US" dirty="0"/>
              <a:t>(Chapman 1996)</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dirty="0"/>
          </a:p>
        </p:txBody>
      </p:sp>
    </p:spTree>
    <p:extLst>
      <p:ext uri="{BB962C8B-B14F-4D97-AF65-F5344CB8AC3E}">
        <p14:creationId xmlns:p14="http://schemas.microsoft.com/office/powerpoint/2010/main" val="10729780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Study 3: Financial Utility Curvature</a:t>
            </a:r>
          </a:p>
        </p:txBody>
      </p:sp>
      <p:graphicFrame>
        <p:nvGraphicFramePr>
          <p:cNvPr id="5" name="Chart 4"/>
          <p:cNvGraphicFramePr>
            <a:graphicFrameLocks/>
          </p:cNvGraphicFramePr>
          <p:nvPr>
            <p:extLst>
              <p:ext uri="{D42A27DB-BD31-4B8C-83A1-F6EECF244321}">
                <p14:modId xmlns:p14="http://schemas.microsoft.com/office/powerpoint/2010/main" val="2357139569"/>
              </p:ext>
            </p:extLst>
          </p:nvPr>
        </p:nvGraphicFramePr>
        <p:xfrm>
          <a:off x="152400" y="1219200"/>
          <a:ext cx="87630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54</a:t>
            </a:fld>
            <a:endParaRPr lang="en-US" dirty="0"/>
          </a:p>
        </p:txBody>
      </p:sp>
    </p:spTree>
    <p:extLst>
      <p:ext uri="{BB962C8B-B14F-4D97-AF65-F5344CB8AC3E}">
        <p14:creationId xmlns:p14="http://schemas.microsoft.com/office/powerpoint/2010/main" val="6155900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Study 3: Hedonic Utility Curvature</a:t>
            </a:r>
          </a:p>
        </p:txBody>
      </p:sp>
      <p:graphicFrame>
        <p:nvGraphicFramePr>
          <p:cNvPr id="5" name="Chart 4"/>
          <p:cNvGraphicFramePr>
            <a:graphicFrameLocks/>
          </p:cNvGraphicFramePr>
          <p:nvPr>
            <p:extLst>
              <p:ext uri="{D42A27DB-BD31-4B8C-83A1-F6EECF244321}">
                <p14:modId xmlns:p14="http://schemas.microsoft.com/office/powerpoint/2010/main" val="997772441"/>
              </p:ext>
            </p:extLst>
          </p:nvPr>
        </p:nvGraphicFramePr>
        <p:xfrm>
          <a:off x="0" y="1219200"/>
          <a:ext cx="9144000" cy="56388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638800" y="4724400"/>
            <a:ext cx="2096536" cy="369332"/>
          </a:xfrm>
          <a:prstGeom prst="rect">
            <a:avLst/>
          </a:prstGeom>
          <a:noFill/>
        </p:spPr>
        <p:txBody>
          <a:bodyPr wrap="none" rtlCol="0">
            <a:spAutoFit/>
          </a:bodyPr>
          <a:lstStyle/>
          <a:p>
            <a:r>
              <a:rPr lang="en-US" b="1" dirty="0"/>
              <a:t>Minutes of massage</a:t>
            </a:r>
          </a:p>
        </p:txBody>
      </p:sp>
      <p:sp>
        <p:nvSpPr>
          <p:cNvPr id="6" name="TextBox 5"/>
          <p:cNvSpPr txBox="1"/>
          <p:nvPr/>
        </p:nvSpPr>
        <p:spPr>
          <a:xfrm>
            <a:off x="990600" y="4736068"/>
            <a:ext cx="2563972" cy="369332"/>
          </a:xfrm>
          <a:prstGeom prst="rect">
            <a:avLst/>
          </a:prstGeom>
          <a:noFill/>
        </p:spPr>
        <p:txBody>
          <a:bodyPr wrap="none" rtlCol="0">
            <a:spAutoFit/>
          </a:bodyPr>
          <a:lstStyle/>
          <a:p>
            <a:r>
              <a:rPr lang="en-US" b="1" dirty="0"/>
              <a:t>Seconds of electric shock</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55</a:t>
            </a:fld>
            <a:endParaRPr lang="en-US" dirty="0"/>
          </a:p>
        </p:txBody>
      </p:sp>
    </p:spTree>
    <p:extLst>
      <p:ext uri="{BB962C8B-B14F-4D97-AF65-F5344CB8AC3E}">
        <p14:creationId xmlns:p14="http://schemas.microsoft.com/office/powerpoint/2010/main" val="1996785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3: Summary of Results</a:t>
            </a:r>
          </a:p>
        </p:txBody>
      </p:sp>
      <p:sp>
        <p:nvSpPr>
          <p:cNvPr id="3" name="Content Placeholder 2"/>
          <p:cNvSpPr>
            <a:spLocks noGrp="1"/>
          </p:cNvSpPr>
          <p:nvPr>
            <p:ph idx="1"/>
          </p:nvPr>
        </p:nvSpPr>
        <p:spPr>
          <a:xfrm>
            <a:off x="457200" y="1600200"/>
            <a:ext cx="8229600" cy="5029200"/>
          </a:xfrm>
        </p:spPr>
        <p:txBody>
          <a:bodyPr>
            <a:normAutofit/>
          </a:bodyPr>
          <a:lstStyle/>
          <a:p>
            <a:r>
              <a:rPr lang="en-US" dirty="0"/>
              <a:t>Key results replicated (but smaller effects): </a:t>
            </a:r>
          </a:p>
          <a:p>
            <a:pPr lvl="1"/>
            <a:r>
              <a:rPr lang="en-US" dirty="0"/>
              <a:t>Discount rates </a:t>
            </a:r>
          </a:p>
          <a:p>
            <a:pPr lvl="1"/>
            <a:r>
              <a:rPr lang="en-US" dirty="0"/>
              <a:t>Contemplation utility</a:t>
            </a:r>
          </a:p>
          <a:p>
            <a:pPr lvl="1"/>
            <a:r>
              <a:rPr lang="en-US" dirty="0"/>
              <a:t>Mediation </a:t>
            </a:r>
          </a:p>
          <a:p>
            <a:r>
              <a:rPr lang="en-US" dirty="0"/>
              <a:t>Adjusting for utility curvature: no effect</a:t>
            </a:r>
          </a:p>
          <a:p>
            <a:r>
              <a:rPr lang="en-US" dirty="0"/>
              <a:t>Connection to distant self &amp; thought frequency:</a:t>
            </a:r>
          </a:p>
          <a:p>
            <a:pPr lvl="1"/>
            <a:r>
              <a:rPr lang="en-US" dirty="0"/>
              <a:t>Predict discount rates</a:t>
            </a:r>
          </a:p>
          <a:p>
            <a:pPr lvl="1"/>
            <a:r>
              <a:rPr lang="en-US" dirty="0"/>
              <a:t>Do not explain the sign X tense interaction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dirty="0"/>
          </a:p>
        </p:txBody>
      </p:sp>
    </p:spTree>
    <p:extLst>
      <p:ext uri="{BB962C8B-B14F-4D97-AF65-F5344CB8AC3E}">
        <p14:creationId xmlns:p14="http://schemas.microsoft.com/office/powerpoint/2010/main" val="8434153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Connection to Distant Self</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57</a:t>
            </a:fld>
            <a:endParaRPr lang="en-US" dirty="0"/>
          </a:p>
        </p:txBody>
      </p:sp>
      <p:graphicFrame>
        <p:nvGraphicFramePr>
          <p:cNvPr id="6" name="Chart 5"/>
          <p:cNvGraphicFramePr/>
          <p:nvPr>
            <p:extLst>
              <p:ext uri="{D42A27DB-BD31-4B8C-83A1-F6EECF244321}">
                <p14:modId xmlns:p14="http://schemas.microsoft.com/office/powerpoint/2010/main" val="2062716270"/>
              </p:ext>
            </p:extLst>
          </p:nvPr>
        </p:nvGraphicFramePr>
        <p:xfrm>
          <a:off x="228600" y="1600200"/>
          <a:ext cx="87630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4582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Connection to Distant Self</a:t>
            </a:r>
          </a:p>
        </p:txBody>
      </p:sp>
      <p:sp>
        <p:nvSpPr>
          <p:cNvPr id="3" name="Content Placeholder 2"/>
          <p:cNvSpPr>
            <a:spLocks noGrp="1"/>
          </p:cNvSpPr>
          <p:nvPr>
            <p:ph idx="1"/>
          </p:nvPr>
        </p:nvSpPr>
        <p:spPr/>
        <p:txBody>
          <a:bodyPr/>
          <a:lstStyle/>
          <a:p>
            <a:r>
              <a:rPr lang="en-US" dirty="0"/>
              <a:t>Connection correlates with discounting of:</a:t>
            </a:r>
          </a:p>
          <a:p>
            <a:pPr lvl="1"/>
            <a:r>
              <a:rPr lang="en-US" dirty="0"/>
              <a:t>Future financial gains: ~ r = .18*</a:t>
            </a:r>
          </a:p>
          <a:p>
            <a:pPr lvl="1"/>
            <a:r>
              <a:rPr lang="en-US" dirty="0"/>
              <a:t>Past financial gains: ~ r = .28**</a:t>
            </a:r>
          </a:p>
          <a:p>
            <a:pPr lvl="1"/>
            <a:r>
              <a:rPr lang="en-US" dirty="0"/>
              <a:t>Not correlated with financial losses, shocks, or massage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dirty="0"/>
          </a:p>
        </p:txBody>
      </p:sp>
    </p:spTree>
    <p:extLst>
      <p:ext uri="{BB962C8B-B14F-4D97-AF65-F5344CB8AC3E}">
        <p14:creationId xmlns:p14="http://schemas.microsoft.com/office/powerpoint/2010/main" val="2036162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4: Uncertainty</a:t>
            </a:r>
          </a:p>
        </p:txBody>
      </p:sp>
      <p:sp>
        <p:nvSpPr>
          <p:cNvPr id="3" name="Content Placeholder 2"/>
          <p:cNvSpPr>
            <a:spLocks noGrp="1"/>
          </p:cNvSpPr>
          <p:nvPr>
            <p:ph idx="1"/>
          </p:nvPr>
        </p:nvSpPr>
        <p:spPr/>
        <p:txBody>
          <a:bodyPr/>
          <a:lstStyle/>
          <a:p>
            <a:pPr marL="0" indent="0">
              <a:buNone/>
            </a:pPr>
            <a:r>
              <a:rPr lang="en-US" dirty="0"/>
              <a:t>Uncertainty could also explain the sign effect:</a:t>
            </a:r>
          </a:p>
          <a:p>
            <a:r>
              <a:rPr lang="en-US" dirty="0"/>
              <a:t>People are risk averse for both gains and losses in intertemporal choice (Hardisty &amp; </a:t>
            </a:r>
            <a:r>
              <a:rPr lang="en-US" dirty="0" err="1"/>
              <a:t>Pfeffer</a:t>
            </a:r>
            <a:r>
              <a:rPr lang="en-US" dirty="0"/>
              <a:t>, 2017)</a:t>
            </a:r>
          </a:p>
          <a:p>
            <a:r>
              <a:rPr lang="en-US" dirty="0"/>
              <a:t>The future is unavoidably uncertain </a:t>
            </a:r>
            <a:br>
              <a:rPr lang="en-US" dirty="0"/>
            </a:br>
            <a:r>
              <a:rPr lang="en-US" dirty="0"/>
              <a:t>	-&gt; sign effect</a:t>
            </a:r>
          </a:p>
          <a:p>
            <a:r>
              <a:rPr lang="en-US" dirty="0"/>
              <a:t>The past is more certain</a:t>
            </a:r>
            <a:br>
              <a:rPr lang="en-US" dirty="0"/>
            </a:br>
            <a:r>
              <a:rPr lang="en-US" dirty="0"/>
              <a:t>	-&gt; sign effect is wiped out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59</a:t>
            </a:fld>
            <a:endParaRPr lang="en-US" dirty="0"/>
          </a:p>
        </p:txBody>
      </p:sp>
    </p:spTree>
    <p:extLst>
      <p:ext uri="{BB962C8B-B14F-4D97-AF65-F5344CB8AC3E}">
        <p14:creationId xmlns:p14="http://schemas.microsoft.com/office/powerpoint/2010/main" val="2640833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Loss Aversion?</a:t>
            </a:r>
          </a:p>
        </p:txBody>
      </p:sp>
      <p:sp>
        <p:nvSpPr>
          <p:cNvPr id="3" name="Content Placeholder 2"/>
          <p:cNvSpPr>
            <a:spLocks noGrp="1"/>
          </p:cNvSpPr>
          <p:nvPr>
            <p:ph idx="1"/>
          </p:nvPr>
        </p:nvSpPr>
        <p:spPr/>
        <p:txBody>
          <a:bodyPr/>
          <a:lstStyle/>
          <a:p>
            <a:r>
              <a:rPr lang="en-US" b="1" dirty="0"/>
              <a:t>Loss aversion </a:t>
            </a:r>
            <a:r>
              <a:rPr lang="en-US" sz="2400" dirty="0"/>
              <a:t>(</a:t>
            </a:r>
            <a:r>
              <a:rPr lang="en-US" sz="2400" dirty="0" err="1"/>
              <a:t>Tversky</a:t>
            </a:r>
            <a:r>
              <a:rPr lang="en-US" sz="2400" dirty="0"/>
              <a:t> &amp; </a:t>
            </a:r>
            <a:r>
              <a:rPr lang="en-US" sz="2400" dirty="0" err="1"/>
              <a:t>Kahneman</a:t>
            </a:r>
            <a:r>
              <a:rPr lang="en-US" sz="2400" dirty="0"/>
              <a:t> 1991)</a:t>
            </a:r>
            <a:r>
              <a:rPr lang="en-US" dirty="0"/>
              <a:t>:</a:t>
            </a:r>
            <a:br>
              <a:rPr lang="en-US" dirty="0"/>
            </a:br>
            <a:r>
              <a:rPr lang="en-US" dirty="0"/>
              <a:t>losses weigh twice as much as gains</a:t>
            </a:r>
            <a:br>
              <a:rPr lang="en-US" dirty="0"/>
            </a:br>
            <a:r>
              <a:rPr lang="en-US" sz="2400" dirty="0"/>
              <a:t>(See also : </a:t>
            </a:r>
            <a:r>
              <a:rPr lang="en-US" sz="2400" dirty="0" err="1"/>
              <a:t>Baumeister</a:t>
            </a:r>
            <a:r>
              <a:rPr lang="en-US" sz="2400" dirty="0"/>
              <a:t> et al 2001; </a:t>
            </a:r>
            <a:r>
              <a:rPr lang="en-US" sz="2400" dirty="0" err="1"/>
              <a:t>Rozin</a:t>
            </a:r>
            <a:r>
              <a:rPr lang="en-US" sz="2400" dirty="0"/>
              <a:t> &amp; </a:t>
            </a:r>
            <a:r>
              <a:rPr lang="en-US" sz="2400" dirty="0" err="1"/>
              <a:t>Royzman</a:t>
            </a:r>
            <a:r>
              <a:rPr lang="en-US" sz="2400" dirty="0"/>
              <a:t> 2001)</a:t>
            </a:r>
            <a:endParaRPr lang="en-US" dirty="0"/>
          </a:p>
          <a:p>
            <a:r>
              <a:rPr lang="en-US" b="1" dirty="0"/>
              <a:t>Magnitude effect </a:t>
            </a:r>
            <a:r>
              <a:rPr lang="en-US" sz="2400" dirty="0"/>
              <a:t>(</a:t>
            </a:r>
            <a:r>
              <a:rPr lang="en-US" sz="2400" dirty="0" err="1"/>
              <a:t>Thaler</a:t>
            </a:r>
            <a:r>
              <a:rPr lang="en-US" sz="2400" dirty="0"/>
              <a:t> 1981)</a:t>
            </a:r>
            <a:r>
              <a:rPr lang="en-US" dirty="0"/>
              <a:t>: </a:t>
            </a:r>
            <a:br>
              <a:rPr lang="en-US" dirty="0"/>
            </a:br>
            <a:r>
              <a:rPr lang="en-US" dirty="0"/>
              <a:t>lower discount rates for larger outcomes </a:t>
            </a:r>
          </a:p>
          <a:p>
            <a:r>
              <a:rPr lang="en-US" b="1" dirty="0"/>
              <a:t>Sign effect</a:t>
            </a:r>
            <a:r>
              <a:rPr lang="en-US" dirty="0"/>
              <a:t> = loss aversion + magnitude effect?</a:t>
            </a:r>
            <a:br>
              <a:rPr lang="en-US" dirty="0"/>
            </a:br>
            <a:r>
              <a:rPr lang="en-US" sz="2400" dirty="0"/>
              <a:t>(</a:t>
            </a:r>
            <a:r>
              <a:rPr lang="en-US" sz="2400" dirty="0" err="1"/>
              <a:t>Loewenstein</a:t>
            </a:r>
            <a:r>
              <a:rPr lang="en-US" sz="2400" dirty="0"/>
              <a:t> &amp; </a:t>
            </a:r>
            <a:r>
              <a:rPr lang="en-US" sz="2400" dirty="0" err="1"/>
              <a:t>Prelec</a:t>
            </a:r>
            <a:r>
              <a:rPr lang="en-US" sz="2400" dirty="0"/>
              <a:t>, 1992; </a:t>
            </a:r>
            <a:r>
              <a:rPr lang="en-US" sz="2400" dirty="0" err="1"/>
              <a:t>Baucells</a:t>
            </a:r>
            <a:r>
              <a:rPr lang="en-US" sz="2400" dirty="0"/>
              <a:t> &amp; </a:t>
            </a:r>
            <a:r>
              <a:rPr lang="en-US" sz="2400" dirty="0" err="1"/>
              <a:t>Bellezza</a:t>
            </a:r>
            <a:r>
              <a:rPr lang="en-US" sz="2400" dirty="0"/>
              <a:t> 2017)</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dirty="0"/>
          </a:p>
        </p:txBody>
      </p:sp>
    </p:spTree>
    <p:extLst>
      <p:ext uri="{BB962C8B-B14F-4D97-AF65-F5344CB8AC3E}">
        <p14:creationId xmlns:p14="http://schemas.microsoft.com/office/powerpoint/2010/main" val="6697352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4: Methods</a:t>
            </a:r>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r>
              <a:rPr lang="en-US" dirty="0"/>
              <a:t>201 </a:t>
            </a:r>
            <a:r>
              <a:rPr lang="en-US" dirty="0" err="1"/>
              <a:t>Mturkers</a:t>
            </a:r>
            <a:r>
              <a:rPr lang="en-US" dirty="0"/>
              <a:t> told they will look at 10 photos of puppies or cockroaches (between-subjects), in 5 minutes</a:t>
            </a:r>
          </a:p>
          <a:p>
            <a:pPr marL="0" indent="0">
              <a:buNone/>
            </a:pPr>
            <a:r>
              <a:rPr lang="en-US" dirty="0"/>
              <a:t>Three different measures of uncertainty:</a:t>
            </a:r>
          </a:p>
          <a:p>
            <a:r>
              <a:rPr lang="en-US" dirty="0"/>
              <a:t>“How certain are you that you will see the [puppy] photos?”</a:t>
            </a:r>
          </a:p>
          <a:p>
            <a:r>
              <a:rPr lang="en-US" dirty="0"/>
              <a:t>“How certain are you about how much you will like or dislike the [puppy] photos? In other words, how certain are you about how you will react to the [puppy] photos?”</a:t>
            </a:r>
          </a:p>
          <a:p>
            <a:r>
              <a:rPr lang="en-US" dirty="0"/>
              <a:t>“Please consider your uncertainty about the [puppy] photos. How does the uncertainty make you feel?”</a:t>
            </a:r>
            <a:br>
              <a:rPr lang="en-US" dirty="0"/>
            </a:br>
            <a:r>
              <a:rPr lang="en-US" dirty="0"/>
              <a:t>0=I strongly dislike the feeling of uncertainty,  </a:t>
            </a:r>
            <a:br>
              <a:rPr lang="en-US" dirty="0"/>
            </a:br>
            <a:r>
              <a:rPr lang="en-US" dirty="0"/>
              <a:t>100=I strongly like the feeling of uncertainty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60</a:t>
            </a:fld>
            <a:endParaRPr lang="en-US" dirty="0"/>
          </a:p>
        </p:txBody>
      </p:sp>
    </p:spTree>
    <p:extLst>
      <p:ext uri="{BB962C8B-B14F-4D97-AF65-F5344CB8AC3E}">
        <p14:creationId xmlns:p14="http://schemas.microsoft.com/office/powerpoint/2010/main" val="11968621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4: Methods</a:t>
            </a:r>
          </a:p>
        </p:txBody>
      </p:sp>
      <p:sp>
        <p:nvSpPr>
          <p:cNvPr id="3" name="Content Placeholder 2"/>
          <p:cNvSpPr>
            <a:spLocks noGrp="1"/>
          </p:cNvSpPr>
          <p:nvPr>
            <p:ph idx="1"/>
          </p:nvPr>
        </p:nvSpPr>
        <p:spPr>
          <a:xfrm>
            <a:off x="457200" y="1600200"/>
            <a:ext cx="8229600" cy="4953000"/>
          </a:xfrm>
        </p:spPr>
        <p:txBody>
          <a:bodyPr>
            <a:normAutofit/>
          </a:bodyPr>
          <a:lstStyle/>
          <a:p>
            <a:r>
              <a:rPr lang="en-US" dirty="0"/>
              <a:t>Time preference</a:t>
            </a:r>
          </a:p>
          <a:p>
            <a:r>
              <a:rPr lang="en-US" dirty="0"/>
              <a:t>Contemplation utility</a:t>
            </a:r>
          </a:p>
          <a:p>
            <a:r>
              <a:rPr lang="en-US" dirty="0"/>
              <a:t>5 min distractor task</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61</a:t>
            </a:fld>
            <a:endParaRPr lang="en-US" dirty="0"/>
          </a:p>
        </p:txBody>
      </p:sp>
    </p:spTree>
    <p:extLst>
      <p:ext uri="{BB962C8B-B14F-4D97-AF65-F5344CB8AC3E}">
        <p14:creationId xmlns:p14="http://schemas.microsoft.com/office/powerpoint/2010/main" val="33126654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62</a:t>
            </a:fld>
            <a:endParaRPr lang="en-US" dirty="0"/>
          </a:p>
        </p:txBody>
      </p:sp>
      <p:pic>
        <p:nvPicPr>
          <p:cNvPr id="1026" name="Picture 2" descr="C:\Users\Dave\Desktop\JDMW Stuff\co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752600"/>
            <a:ext cx="5715000" cy="355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3397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63</a:t>
            </a:fld>
            <a:endParaRPr lang="en-US" dirty="0"/>
          </a:p>
        </p:txBody>
      </p:sp>
      <p:pic>
        <p:nvPicPr>
          <p:cNvPr id="2050" name="Picture 2" descr="C:\Users\Dave\Desktop\JDMW Stuff\co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05971"/>
            <a:ext cx="7620001"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3666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64</a:t>
            </a:fld>
            <a:endParaRPr lang="en-US" dirty="0"/>
          </a:p>
        </p:txBody>
      </p:sp>
      <p:pic>
        <p:nvPicPr>
          <p:cNvPr id="3074" name="Picture 2" descr="C:\Users\Dave\Desktop\JDMW Stuff\coc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64846"/>
            <a:ext cx="76200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1416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65</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866900" y="1371600"/>
            <a:ext cx="541020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5137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66</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914400" y="1056481"/>
            <a:ext cx="7620001" cy="4738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1662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67</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38200" y="955675"/>
            <a:ext cx="7620000" cy="5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7799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4: Methods</a:t>
            </a:r>
          </a:p>
        </p:txBody>
      </p:sp>
      <p:sp>
        <p:nvSpPr>
          <p:cNvPr id="3" name="Content Placeholder 2"/>
          <p:cNvSpPr>
            <a:spLocks noGrp="1"/>
          </p:cNvSpPr>
          <p:nvPr>
            <p:ph idx="1"/>
          </p:nvPr>
        </p:nvSpPr>
        <p:spPr>
          <a:xfrm>
            <a:off x="457200" y="1600200"/>
            <a:ext cx="8229600" cy="4953000"/>
          </a:xfrm>
        </p:spPr>
        <p:txBody>
          <a:bodyPr>
            <a:normAutofit/>
          </a:bodyPr>
          <a:lstStyle/>
          <a:p>
            <a:r>
              <a:rPr lang="en-US" dirty="0"/>
              <a:t>5 min distractor task</a:t>
            </a:r>
          </a:p>
          <a:p>
            <a:r>
              <a:rPr lang="en-US" dirty="0"/>
              <a:t>Past uncertainty questions</a:t>
            </a:r>
          </a:p>
          <a:p>
            <a:r>
              <a:rPr lang="en-US" dirty="0"/>
              <a:t>Past time preference</a:t>
            </a:r>
          </a:p>
          <a:p>
            <a:r>
              <a:rPr lang="en-US" dirty="0"/>
              <a:t>Past contemplation utility</a:t>
            </a:r>
          </a:p>
          <a:p>
            <a:r>
              <a:rPr lang="en-US" dirty="0"/>
              <a:t>Need for Cognitive Closure (NFC)</a:t>
            </a:r>
          </a:p>
          <a:p>
            <a:r>
              <a:rPr lang="en-US" dirty="0"/>
              <a:t>Ambiguity Tolerance (MSTAT)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68</a:t>
            </a:fld>
            <a:endParaRPr lang="en-US" dirty="0"/>
          </a:p>
        </p:txBody>
      </p:sp>
    </p:spTree>
    <p:extLst>
      <p:ext uri="{BB962C8B-B14F-4D97-AF65-F5344CB8AC3E}">
        <p14:creationId xmlns:p14="http://schemas.microsoft.com/office/powerpoint/2010/main" val="3840924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4 Results: Time </a:t>
            </a:r>
            <a:r>
              <a:rPr lang="en-US" dirty="0" err="1"/>
              <a:t>Prefs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34680248"/>
              </p:ext>
            </p:extLst>
          </p:nvPr>
        </p:nvGraphicFramePr>
        <p:xfrm>
          <a:off x="1143000" y="1904999"/>
          <a:ext cx="7010400" cy="3733800"/>
        </p:xfrm>
        <a:graphic>
          <a:graphicData uri="http://schemas.openxmlformats.org/drawingml/2006/table">
            <a:tbl>
              <a:tblPr firstRow="1" firstCol="1" bandRow="1">
                <a:tableStyleId>{5C22544A-7EE6-4342-B048-85BDC9FD1C3A}</a:tableStyleId>
              </a:tblPr>
              <a:tblGrid>
                <a:gridCol w="2932810">
                  <a:extLst>
                    <a:ext uri="{9D8B030D-6E8A-4147-A177-3AD203B41FA5}">
                      <a16:colId xmlns:a16="http://schemas.microsoft.com/office/drawing/2014/main" val="20000"/>
                    </a:ext>
                  </a:extLst>
                </a:gridCol>
                <a:gridCol w="2317349">
                  <a:extLst>
                    <a:ext uri="{9D8B030D-6E8A-4147-A177-3AD203B41FA5}">
                      <a16:colId xmlns:a16="http://schemas.microsoft.com/office/drawing/2014/main" val="20001"/>
                    </a:ext>
                  </a:extLst>
                </a:gridCol>
                <a:gridCol w="1760241">
                  <a:extLst>
                    <a:ext uri="{9D8B030D-6E8A-4147-A177-3AD203B41FA5}">
                      <a16:colId xmlns:a16="http://schemas.microsoft.com/office/drawing/2014/main" val="20002"/>
                    </a:ext>
                  </a:extLst>
                </a:gridCol>
              </a:tblGrid>
              <a:tr h="1244600">
                <a:tc>
                  <a:txBody>
                    <a:bodyPr/>
                    <a:lstStyle/>
                    <a:p>
                      <a:pPr marL="0" marR="0">
                        <a:lnSpc>
                          <a:spcPct val="107000"/>
                        </a:lnSpc>
                        <a:spcBef>
                          <a:spcPts val="0"/>
                        </a:spcBef>
                        <a:spcAft>
                          <a:spcPts val="0"/>
                        </a:spcAft>
                      </a:pPr>
                      <a:r>
                        <a:rPr lang="en-CA" sz="3200" dirty="0">
                          <a:effectLst/>
                        </a:rPr>
                        <a:t> </a:t>
                      </a:r>
                      <a:endParaRPr lang="en-US" sz="3200" dirty="0">
                        <a:effectLst/>
                        <a:latin typeface="Calibri"/>
                        <a:ea typeface="Calibri"/>
                        <a:cs typeface="Times New Roman"/>
                      </a:endParaRPr>
                    </a:p>
                  </a:txBody>
                  <a:tcPr marL="68580" marR="68580" marT="0" marB="0" anchor="b"/>
                </a:tc>
                <a:tc>
                  <a:txBody>
                    <a:bodyPr/>
                    <a:lstStyle/>
                    <a:p>
                      <a:pPr marL="0" marR="0">
                        <a:lnSpc>
                          <a:spcPct val="107000"/>
                        </a:lnSpc>
                        <a:spcBef>
                          <a:spcPts val="0"/>
                        </a:spcBef>
                        <a:spcAft>
                          <a:spcPts val="0"/>
                        </a:spcAft>
                      </a:pPr>
                      <a:r>
                        <a:rPr lang="en-CA" sz="3200">
                          <a:effectLst/>
                        </a:rPr>
                        <a:t>Cockroach</a:t>
                      </a:r>
                      <a:endParaRPr lang="en-US" sz="3200">
                        <a:effectLst/>
                        <a:latin typeface="Calibri"/>
                        <a:ea typeface="Calibri"/>
                        <a:cs typeface="Times New Roman"/>
                      </a:endParaRPr>
                    </a:p>
                  </a:txBody>
                  <a:tcPr marL="68580" marR="68580" marT="0" marB="0" anchor="b"/>
                </a:tc>
                <a:tc>
                  <a:txBody>
                    <a:bodyPr/>
                    <a:lstStyle/>
                    <a:p>
                      <a:pPr marL="0" marR="0">
                        <a:lnSpc>
                          <a:spcPct val="107000"/>
                        </a:lnSpc>
                        <a:spcBef>
                          <a:spcPts val="0"/>
                        </a:spcBef>
                        <a:spcAft>
                          <a:spcPts val="0"/>
                        </a:spcAft>
                      </a:pPr>
                      <a:r>
                        <a:rPr lang="en-CA" sz="3200">
                          <a:effectLst/>
                        </a:rPr>
                        <a:t>Puppy</a:t>
                      </a:r>
                      <a:endParaRPr lang="en-US" sz="3200">
                        <a:effectLst/>
                        <a:latin typeface="Calibri"/>
                        <a:ea typeface="Calibri"/>
                        <a:cs typeface="Times New Roman"/>
                      </a:endParaRPr>
                    </a:p>
                  </a:txBody>
                  <a:tcPr marL="68580" marR="68580" marT="0" marB="0" anchor="b"/>
                </a:tc>
                <a:extLst>
                  <a:ext uri="{0D108BD9-81ED-4DB2-BD59-A6C34878D82A}">
                    <a16:rowId xmlns:a16="http://schemas.microsoft.com/office/drawing/2014/main" val="10000"/>
                  </a:ext>
                </a:extLst>
              </a:tr>
              <a:tr h="1244600">
                <a:tc>
                  <a:txBody>
                    <a:bodyPr/>
                    <a:lstStyle/>
                    <a:p>
                      <a:pPr marL="0" marR="0">
                        <a:lnSpc>
                          <a:spcPct val="107000"/>
                        </a:lnSpc>
                        <a:spcBef>
                          <a:spcPts val="0"/>
                        </a:spcBef>
                        <a:spcAft>
                          <a:spcPts val="0"/>
                        </a:spcAft>
                      </a:pPr>
                      <a:r>
                        <a:rPr lang="en-CA" sz="3200" dirty="0" err="1">
                          <a:effectLst/>
                        </a:rPr>
                        <a:t>Prosp</a:t>
                      </a:r>
                      <a:r>
                        <a:rPr lang="en-CA" sz="3200" dirty="0">
                          <a:effectLst/>
                        </a:rPr>
                        <a:t> Now </a:t>
                      </a:r>
                      <a:r>
                        <a:rPr lang="en-CA" sz="3200" dirty="0" err="1">
                          <a:effectLst/>
                        </a:rPr>
                        <a:t>Pref</a:t>
                      </a:r>
                      <a:endParaRPr lang="en-US" sz="3200" dirty="0">
                        <a:effectLst/>
                        <a:latin typeface="Calibri"/>
                        <a:ea typeface="Calibri"/>
                        <a:cs typeface="Times New Roman"/>
                      </a:endParaRPr>
                    </a:p>
                  </a:txBody>
                  <a:tcPr marL="68580" marR="68580" marT="0" marB="0" anchor="b"/>
                </a:tc>
                <a:tc>
                  <a:txBody>
                    <a:bodyPr/>
                    <a:lstStyle/>
                    <a:p>
                      <a:pPr marL="0" marR="0" algn="ctr">
                        <a:lnSpc>
                          <a:spcPct val="107000"/>
                        </a:lnSpc>
                        <a:spcBef>
                          <a:spcPts val="0"/>
                        </a:spcBef>
                        <a:spcAft>
                          <a:spcPts val="0"/>
                        </a:spcAft>
                      </a:pPr>
                      <a:r>
                        <a:rPr lang="en-CA" sz="3200" dirty="0">
                          <a:effectLst/>
                        </a:rPr>
                        <a:t>80%</a:t>
                      </a:r>
                      <a:endParaRPr lang="en-US" sz="3200" dirty="0">
                        <a:effectLst/>
                        <a:latin typeface="Calibri"/>
                        <a:ea typeface="Calibri"/>
                        <a:cs typeface="Times New Roman"/>
                      </a:endParaRPr>
                    </a:p>
                  </a:txBody>
                  <a:tcPr marL="68580" marR="68580" marT="0" marB="0" anchor="b"/>
                </a:tc>
                <a:tc>
                  <a:txBody>
                    <a:bodyPr/>
                    <a:lstStyle/>
                    <a:p>
                      <a:pPr marL="0" marR="0" algn="ctr">
                        <a:lnSpc>
                          <a:spcPct val="107000"/>
                        </a:lnSpc>
                        <a:spcBef>
                          <a:spcPts val="0"/>
                        </a:spcBef>
                        <a:spcAft>
                          <a:spcPts val="0"/>
                        </a:spcAft>
                      </a:pPr>
                      <a:r>
                        <a:rPr lang="en-CA" sz="3200" dirty="0">
                          <a:effectLst/>
                        </a:rPr>
                        <a:t>52%</a:t>
                      </a:r>
                      <a:endParaRPr lang="en-US" sz="32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1"/>
                  </a:ext>
                </a:extLst>
              </a:tr>
              <a:tr h="1244600">
                <a:tc>
                  <a:txBody>
                    <a:bodyPr/>
                    <a:lstStyle/>
                    <a:p>
                      <a:pPr marL="0" marR="0">
                        <a:lnSpc>
                          <a:spcPct val="107000"/>
                        </a:lnSpc>
                        <a:spcBef>
                          <a:spcPts val="0"/>
                        </a:spcBef>
                        <a:spcAft>
                          <a:spcPts val="0"/>
                        </a:spcAft>
                      </a:pPr>
                      <a:r>
                        <a:rPr lang="en-CA" sz="3200">
                          <a:effectLst/>
                        </a:rPr>
                        <a:t>Retro Now Pref</a:t>
                      </a:r>
                      <a:endParaRPr lang="en-US" sz="3200">
                        <a:effectLst/>
                        <a:latin typeface="Calibri"/>
                        <a:ea typeface="Calibri"/>
                        <a:cs typeface="Times New Roman"/>
                      </a:endParaRPr>
                    </a:p>
                  </a:txBody>
                  <a:tcPr marL="68580" marR="68580" marT="0" marB="0" anchor="b"/>
                </a:tc>
                <a:tc>
                  <a:txBody>
                    <a:bodyPr/>
                    <a:lstStyle/>
                    <a:p>
                      <a:pPr marL="0" marR="0" algn="ctr">
                        <a:lnSpc>
                          <a:spcPct val="107000"/>
                        </a:lnSpc>
                        <a:spcBef>
                          <a:spcPts val="0"/>
                        </a:spcBef>
                        <a:spcAft>
                          <a:spcPts val="0"/>
                        </a:spcAft>
                      </a:pPr>
                      <a:r>
                        <a:rPr lang="en-CA" sz="3200">
                          <a:effectLst/>
                        </a:rPr>
                        <a:t>27%</a:t>
                      </a:r>
                      <a:endParaRPr lang="en-US" sz="3200">
                        <a:effectLst/>
                        <a:latin typeface="Calibri"/>
                        <a:ea typeface="Calibri"/>
                        <a:cs typeface="Times New Roman"/>
                      </a:endParaRPr>
                    </a:p>
                  </a:txBody>
                  <a:tcPr marL="68580" marR="68580" marT="0" marB="0" anchor="b"/>
                </a:tc>
                <a:tc>
                  <a:txBody>
                    <a:bodyPr/>
                    <a:lstStyle/>
                    <a:p>
                      <a:pPr marL="0" marR="0" algn="ctr">
                        <a:lnSpc>
                          <a:spcPct val="107000"/>
                        </a:lnSpc>
                        <a:spcBef>
                          <a:spcPts val="0"/>
                        </a:spcBef>
                        <a:spcAft>
                          <a:spcPts val="0"/>
                        </a:spcAft>
                      </a:pPr>
                      <a:r>
                        <a:rPr lang="en-CA" sz="3200" dirty="0">
                          <a:effectLst/>
                        </a:rPr>
                        <a:t>49%</a:t>
                      </a:r>
                      <a:endParaRPr lang="en-US" sz="32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67335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Pilot 1: Loss Aversion?</a:t>
            </a:r>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pPr marL="0" lvl="0" indent="0">
              <a:buNone/>
            </a:pPr>
            <a:r>
              <a:rPr lang="en-US" dirty="0"/>
              <a:t>Real choices (unpublished data):</a:t>
            </a:r>
          </a:p>
          <a:p>
            <a:pPr lvl="0"/>
            <a:r>
              <a:rPr lang="en-US" b="1" dirty="0"/>
              <a:t>Receive </a:t>
            </a:r>
            <a:r>
              <a:rPr lang="en-US" dirty="0"/>
              <a:t>$70 now or $70 in a month?</a:t>
            </a:r>
            <a:br>
              <a:rPr lang="en-US" dirty="0"/>
            </a:br>
            <a:r>
              <a:rPr lang="en-US" b="1" dirty="0"/>
              <a:t>100%</a:t>
            </a:r>
            <a:r>
              <a:rPr lang="en-US" dirty="0"/>
              <a:t> choose now </a:t>
            </a:r>
          </a:p>
          <a:p>
            <a:pPr lvl="0"/>
            <a:r>
              <a:rPr lang="en-US" b="1" dirty="0"/>
              <a:t>Pay</a:t>
            </a:r>
            <a:r>
              <a:rPr lang="en-US" dirty="0"/>
              <a:t> $70 now or $70 in a month? </a:t>
            </a:r>
            <a:br>
              <a:rPr lang="en-US" dirty="0"/>
            </a:br>
            <a:r>
              <a:rPr lang="en-US" b="1" dirty="0"/>
              <a:t>47%</a:t>
            </a:r>
            <a:r>
              <a:rPr lang="en-US" dirty="0"/>
              <a:t> choose later</a:t>
            </a:r>
          </a:p>
          <a:p>
            <a:endParaRPr lang="en-US" dirty="0"/>
          </a:p>
          <a:p>
            <a:pPr lvl="0"/>
            <a:r>
              <a:rPr lang="en-US" b="1" dirty="0"/>
              <a:t>Receive </a:t>
            </a:r>
            <a:r>
              <a:rPr lang="en-US" dirty="0"/>
              <a:t>$140 now or $140 in a month?</a:t>
            </a:r>
            <a:br>
              <a:rPr lang="en-US" dirty="0"/>
            </a:br>
            <a:r>
              <a:rPr lang="en-US" b="1" dirty="0"/>
              <a:t>100%</a:t>
            </a:r>
            <a:r>
              <a:rPr lang="en-US" dirty="0"/>
              <a:t> choose now </a:t>
            </a:r>
          </a:p>
          <a:p>
            <a:pPr lvl="0"/>
            <a:r>
              <a:rPr lang="en-US" b="1" dirty="0"/>
              <a:t>Pay</a:t>
            </a:r>
            <a:r>
              <a:rPr lang="en-US" dirty="0"/>
              <a:t> $35 now or $35 in a month? </a:t>
            </a:r>
            <a:br>
              <a:rPr lang="en-US" dirty="0"/>
            </a:br>
            <a:r>
              <a:rPr lang="en-US" b="1" dirty="0"/>
              <a:t>50%</a:t>
            </a:r>
            <a:r>
              <a:rPr lang="en-US" dirty="0"/>
              <a:t> choose later</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spTree>
    <p:extLst>
      <p:ext uri="{BB962C8B-B14F-4D97-AF65-F5344CB8AC3E}">
        <p14:creationId xmlns:p14="http://schemas.microsoft.com/office/powerpoint/2010/main" val="138628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4 Results: Contemplation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70</a:t>
            </a:fld>
            <a:endParaRPr lang="en-US" dirty="0"/>
          </a:p>
        </p:txBody>
      </p:sp>
      <p:sp>
        <p:nvSpPr>
          <p:cNvPr id="6" name="TextBox 5"/>
          <p:cNvSpPr txBox="1"/>
          <p:nvPr/>
        </p:nvSpPr>
        <p:spPr>
          <a:xfrm>
            <a:off x="478971" y="6304002"/>
            <a:ext cx="5093574" cy="369332"/>
          </a:xfrm>
          <a:prstGeom prst="rect">
            <a:avLst/>
          </a:prstGeom>
          <a:noFill/>
        </p:spPr>
        <p:txBody>
          <a:bodyPr wrap="none" rtlCol="0">
            <a:spAutoFit/>
          </a:bodyPr>
          <a:lstStyle/>
          <a:p>
            <a:r>
              <a:rPr lang="en-US" dirty="0"/>
              <a:t>Also: mediation with contemplation utility replicates</a:t>
            </a:r>
          </a:p>
        </p:txBody>
      </p:sp>
      <p:graphicFrame>
        <p:nvGraphicFramePr>
          <p:cNvPr id="7" name="Chart 6">
            <a:extLst>
              <a:ext uri="{FF2B5EF4-FFF2-40B4-BE49-F238E27FC236}">
                <a16:creationId xmlns:a16="http://schemas.microsoft.com/office/drawing/2014/main" id="{1E13D924-E3EC-419F-8421-57A4EBA85164}"/>
              </a:ext>
            </a:extLst>
          </p:cNvPr>
          <p:cNvGraphicFramePr/>
          <p:nvPr>
            <p:extLst>
              <p:ext uri="{D42A27DB-BD31-4B8C-83A1-F6EECF244321}">
                <p14:modId xmlns:p14="http://schemas.microsoft.com/office/powerpoint/2010/main" val="1823229021"/>
              </p:ext>
            </p:extLst>
          </p:nvPr>
        </p:nvGraphicFramePr>
        <p:xfrm>
          <a:off x="1066800" y="1371600"/>
          <a:ext cx="7010400" cy="49324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530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Uncertainty Results</a:t>
            </a:r>
          </a:p>
        </p:txBody>
      </p:sp>
      <p:sp>
        <p:nvSpPr>
          <p:cNvPr id="3" name="Content Placeholder 2"/>
          <p:cNvSpPr>
            <a:spLocks noGrp="1"/>
          </p:cNvSpPr>
          <p:nvPr>
            <p:ph idx="1"/>
          </p:nvPr>
        </p:nvSpPr>
        <p:spPr>
          <a:xfrm>
            <a:off x="457200" y="1295400"/>
            <a:ext cx="8229600" cy="5410200"/>
          </a:xfrm>
        </p:spPr>
        <p:txBody>
          <a:bodyPr>
            <a:normAutofit fontScale="92500" lnSpcReduction="10000"/>
          </a:bodyPr>
          <a:lstStyle/>
          <a:p>
            <a:r>
              <a:rPr lang="en-US" dirty="0"/>
              <a:t>The future is more uncertain than the past</a:t>
            </a:r>
          </a:p>
          <a:p>
            <a:pPr lvl="1"/>
            <a:r>
              <a:rPr lang="en-US" dirty="0"/>
              <a:t>this does not predict time preferences</a:t>
            </a:r>
          </a:p>
          <a:p>
            <a:r>
              <a:rPr lang="en-US" dirty="0"/>
              <a:t>People weren’t as sure about their reaction to past cockroaches</a:t>
            </a:r>
          </a:p>
          <a:p>
            <a:pPr lvl="1"/>
            <a:r>
              <a:rPr lang="en-US" dirty="0"/>
              <a:t>this does not predict time preference</a:t>
            </a:r>
          </a:p>
          <a:p>
            <a:r>
              <a:rPr lang="en-US" dirty="0"/>
              <a:t>We don’t like feelings of uncertainty about puppies or cockroaches</a:t>
            </a:r>
          </a:p>
          <a:p>
            <a:pPr lvl="1"/>
            <a:r>
              <a:rPr lang="en-US" dirty="0"/>
              <a:t>This predicts contemplation utility</a:t>
            </a:r>
          </a:p>
          <a:p>
            <a:pPr lvl="1"/>
            <a:r>
              <a:rPr lang="en-US" dirty="0"/>
              <a:t>This does not predict time preferences</a:t>
            </a:r>
          </a:p>
          <a:p>
            <a:r>
              <a:rPr lang="en-US" dirty="0"/>
              <a:t>Uncertainty attitude (NFC, MSTAT) predicts contemplation utility, but not time preferences</a:t>
            </a:r>
          </a:p>
          <a:p>
            <a:pPr lvl="1" indent="-74295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71</a:t>
            </a:fld>
            <a:endParaRPr lang="en-US" dirty="0"/>
          </a:p>
        </p:txBody>
      </p:sp>
    </p:spTree>
    <p:extLst>
      <p:ext uri="{BB962C8B-B14F-4D97-AF65-F5344CB8AC3E}">
        <p14:creationId xmlns:p14="http://schemas.microsoft.com/office/powerpoint/2010/main" val="17583936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886"/>
            <a:ext cx="8229600" cy="1143000"/>
          </a:xfrm>
        </p:spPr>
        <p:txBody>
          <a:bodyPr/>
          <a:lstStyle/>
          <a:p>
            <a:r>
              <a:rPr lang="en-US" dirty="0"/>
              <a:t>Conclusions</a:t>
            </a:r>
          </a:p>
        </p:txBody>
      </p:sp>
      <p:sp>
        <p:nvSpPr>
          <p:cNvPr id="3" name="Content Placeholder 2"/>
          <p:cNvSpPr>
            <a:spLocks noGrp="1"/>
          </p:cNvSpPr>
          <p:nvPr>
            <p:ph idx="1"/>
          </p:nvPr>
        </p:nvSpPr>
        <p:spPr>
          <a:xfrm>
            <a:off x="228600" y="1143000"/>
            <a:ext cx="8229600" cy="5562600"/>
          </a:xfrm>
        </p:spPr>
        <p:txBody>
          <a:bodyPr>
            <a:normAutofit fontScale="92500" lnSpcReduction="10000"/>
          </a:bodyPr>
          <a:lstStyle/>
          <a:p>
            <a:r>
              <a:rPr lang="en-US" dirty="0"/>
              <a:t>We discount gains more than losses in the future, but not in the past </a:t>
            </a:r>
            <a:r>
              <a:rPr lang="en-US" sz="2600" dirty="0"/>
              <a:t>(eliminated, reversed, or reduced)</a:t>
            </a:r>
            <a:endParaRPr lang="en-US" dirty="0"/>
          </a:p>
          <a:p>
            <a:r>
              <a:rPr lang="en-US" dirty="0"/>
              <a:t>The sign effect is </a:t>
            </a:r>
            <a:r>
              <a:rPr lang="en-US" i="1" dirty="0"/>
              <a:t>NOT</a:t>
            </a:r>
            <a:r>
              <a:rPr lang="en-US" dirty="0"/>
              <a:t> explained by loss aversion</a:t>
            </a:r>
          </a:p>
          <a:p>
            <a:r>
              <a:rPr lang="en-US" dirty="0"/>
              <a:t>The sign effect is partly explained by differences in contemplation utility:</a:t>
            </a:r>
          </a:p>
          <a:p>
            <a:pPr lvl="1"/>
            <a:r>
              <a:rPr lang="en-US" dirty="0"/>
              <a:t>Anticipation of future positive events is a </a:t>
            </a:r>
            <a:r>
              <a:rPr lang="en-US" i="1" dirty="0"/>
              <a:t>mixed</a:t>
            </a:r>
            <a:r>
              <a:rPr lang="en-US" dirty="0"/>
              <a:t> emotion</a:t>
            </a:r>
          </a:p>
          <a:p>
            <a:pPr lvl="1"/>
            <a:r>
              <a:rPr lang="en-US" dirty="0"/>
              <a:t>Recall of past positive events feels good</a:t>
            </a:r>
          </a:p>
          <a:p>
            <a:pPr lvl="1"/>
            <a:r>
              <a:rPr lang="en-US" dirty="0"/>
              <a:t>Contemplation of future and past losses always feels bad</a:t>
            </a:r>
          </a:p>
          <a:p>
            <a:pPr marL="463550" lvl="1" indent="-457200">
              <a:buFont typeface="Arial" panose="020B0604020202020204" pitchFamily="34" charset="0"/>
              <a:buChar char="•"/>
            </a:pPr>
            <a:r>
              <a:rPr lang="en-US" dirty="0"/>
              <a:t>Contemplation asymmetry is partly explained by feelings about uncertainty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72</a:t>
            </a:fld>
            <a:endParaRPr lang="en-US" dirty="0"/>
          </a:p>
        </p:txBody>
      </p:sp>
    </p:spTree>
    <p:extLst>
      <p:ext uri="{BB962C8B-B14F-4D97-AF65-F5344CB8AC3E}">
        <p14:creationId xmlns:p14="http://schemas.microsoft.com/office/powerpoint/2010/main" val="2941504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73</a:t>
            </a:fld>
            <a:endParaRPr lang="en-US" dirty="0"/>
          </a:p>
        </p:txBody>
      </p:sp>
    </p:spTree>
    <p:extLst>
      <p:ext uri="{BB962C8B-B14F-4D97-AF65-F5344CB8AC3E}">
        <p14:creationId xmlns:p14="http://schemas.microsoft.com/office/powerpoint/2010/main" val="13760704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Extra Slides</a:t>
            </a:r>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74</a:t>
            </a:fld>
            <a:endParaRPr lang="en-US" dirty="0"/>
          </a:p>
        </p:txBody>
      </p:sp>
    </p:spTree>
    <p:extLst>
      <p:ext uri="{BB962C8B-B14F-4D97-AF65-F5344CB8AC3E}">
        <p14:creationId xmlns:p14="http://schemas.microsoft.com/office/powerpoint/2010/main" val="33569007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Study 1: Contemplating payment plans vs rebates</a:t>
            </a:r>
          </a:p>
        </p:txBody>
      </p:sp>
      <p:sp>
        <p:nvSpPr>
          <p:cNvPr id="3" name="Content Placeholder 2"/>
          <p:cNvSpPr>
            <a:spLocks noGrp="1"/>
          </p:cNvSpPr>
          <p:nvPr>
            <p:ph idx="1"/>
          </p:nvPr>
        </p:nvSpPr>
        <p:spPr/>
        <p:txBody>
          <a:bodyPr>
            <a:normAutofit lnSpcReduction="10000"/>
          </a:bodyPr>
          <a:lstStyle/>
          <a:p>
            <a:r>
              <a:rPr lang="en-US" dirty="0"/>
              <a:t>N=200 </a:t>
            </a:r>
            <a:r>
              <a:rPr lang="en-US" dirty="0" err="1"/>
              <a:t>Mturkers</a:t>
            </a:r>
            <a:endParaRPr lang="en-US" dirty="0"/>
          </a:p>
          <a:p>
            <a:r>
              <a:rPr lang="en-US" dirty="0"/>
              <a:t>2 (sign: positive vs negative) x 2 (magnitude: small vs large) between-subjects design</a:t>
            </a:r>
          </a:p>
          <a:p>
            <a:pPr marL="0" indent="0">
              <a:buNone/>
            </a:pPr>
            <a:r>
              <a:rPr lang="en-US" dirty="0"/>
              <a:t>Scenario:</a:t>
            </a:r>
          </a:p>
          <a:p>
            <a:r>
              <a:rPr lang="en-US" i="1" dirty="0"/>
              <a:t>“Imagine that you need to buy a new pair of glasses, and you have narrowed your choice down to two pairs, from two different brands. They are virtually identical in appearance and quality, but they offer different pricing plans.”</a:t>
            </a:r>
            <a:endParaRPr lang="en-US" dirty="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75</a:t>
            </a:fld>
            <a:endParaRPr lang="en-US" dirty="0"/>
          </a:p>
        </p:txBody>
      </p:sp>
    </p:spTree>
    <p:extLst>
      <p:ext uri="{BB962C8B-B14F-4D97-AF65-F5344CB8AC3E}">
        <p14:creationId xmlns:p14="http://schemas.microsoft.com/office/powerpoint/2010/main" val="5543563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marL="0" indent="0">
              <a:buNone/>
            </a:pPr>
            <a:r>
              <a:rPr lang="en-CA" i="1" dirty="0"/>
              <a:t>Positive condition:</a:t>
            </a:r>
          </a:p>
          <a:p>
            <a:pPr marL="0" indent="0">
              <a:buNone/>
            </a:pPr>
            <a:r>
              <a:rPr lang="en-CA" dirty="0"/>
              <a:t>Brand A costs $122. Brand B includes a rebate. It costs $142 now, but you would receive a $30 rebate in the mail after one month. Which would you choose? </a:t>
            </a:r>
            <a:endParaRPr lang="en-US" dirty="0"/>
          </a:p>
          <a:p>
            <a:pPr lvl="0"/>
            <a:r>
              <a:rPr lang="en-CA" dirty="0"/>
              <a:t>Brand A: pay $122 now</a:t>
            </a:r>
            <a:endParaRPr lang="en-US" dirty="0"/>
          </a:p>
          <a:p>
            <a:pPr lvl="0"/>
            <a:r>
              <a:rPr lang="en-CA" dirty="0"/>
              <a:t>Brand B: pay $142 now, and receive $30 in one month</a:t>
            </a:r>
            <a:endParaRPr lang="en-US" dirty="0"/>
          </a:p>
          <a:p>
            <a:pPr marL="0" indent="0">
              <a:buNone/>
            </a:pPr>
            <a:endParaRPr lang="en-CA" i="1" dirty="0"/>
          </a:p>
          <a:p>
            <a:pPr marL="0" indent="0">
              <a:buNone/>
            </a:pPr>
            <a:r>
              <a:rPr lang="en-CA" i="1" dirty="0"/>
              <a:t>Negative condition:</a:t>
            </a:r>
          </a:p>
          <a:p>
            <a:pPr marL="0" indent="0">
              <a:buNone/>
            </a:pPr>
            <a:r>
              <a:rPr lang="en-CA" dirty="0"/>
              <a:t>Brand A includes a payment plan. It costs $122 now, and you would pay an additional bill of $30 after one month. Brand B costs $142. Which would you choose?</a:t>
            </a:r>
            <a:endParaRPr lang="en-US" dirty="0"/>
          </a:p>
          <a:p>
            <a:pPr lvl="0"/>
            <a:r>
              <a:rPr lang="en-CA" dirty="0"/>
              <a:t>Brand A: pay $122 now, and pay $30 in one month</a:t>
            </a:r>
            <a:endParaRPr lang="en-US" dirty="0"/>
          </a:p>
          <a:p>
            <a:pPr lvl="0"/>
            <a:r>
              <a:rPr lang="en-CA" dirty="0"/>
              <a:t>Brand B: pay $142 now</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76</a:t>
            </a:fld>
            <a:endParaRPr lang="en-US" dirty="0"/>
          </a:p>
        </p:txBody>
      </p:sp>
    </p:spTree>
    <p:extLst>
      <p:ext uri="{BB962C8B-B14F-4D97-AF65-F5344CB8AC3E}">
        <p14:creationId xmlns:p14="http://schemas.microsoft.com/office/powerpoint/2010/main" val="324255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marL="0" indent="0">
              <a:buNone/>
            </a:pPr>
            <a:r>
              <a:rPr lang="en-CA" i="1" dirty="0"/>
              <a:t>Positive condition:</a:t>
            </a:r>
          </a:p>
          <a:p>
            <a:pPr marL="0" indent="0">
              <a:buNone/>
            </a:pPr>
            <a:r>
              <a:rPr lang="en-CA" dirty="0"/>
              <a:t>Brand A costs $61. Brand B includes a rebate. It costs $71 now, but you would receive a $15 rebate in the mail after one month. Which would you choose? </a:t>
            </a:r>
            <a:endParaRPr lang="en-US" dirty="0"/>
          </a:p>
          <a:p>
            <a:pPr lvl="0"/>
            <a:r>
              <a:rPr lang="en-CA" dirty="0"/>
              <a:t>Brand A: pay $61 now</a:t>
            </a:r>
            <a:endParaRPr lang="en-US" dirty="0"/>
          </a:p>
          <a:p>
            <a:pPr lvl="0"/>
            <a:r>
              <a:rPr lang="en-CA" dirty="0"/>
              <a:t>Brand B: pay $71 now, and receive $15 in one month</a:t>
            </a:r>
            <a:endParaRPr lang="en-US" dirty="0"/>
          </a:p>
          <a:p>
            <a:pPr marL="0" indent="0">
              <a:buNone/>
            </a:pPr>
            <a:endParaRPr lang="en-CA" i="1" dirty="0"/>
          </a:p>
          <a:p>
            <a:pPr marL="0" indent="0">
              <a:buNone/>
            </a:pPr>
            <a:r>
              <a:rPr lang="en-CA" i="1" dirty="0"/>
              <a:t>Negative condition:</a:t>
            </a:r>
          </a:p>
          <a:p>
            <a:pPr marL="0" indent="0">
              <a:buNone/>
            </a:pPr>
            <a:r>
              <a:rPr lang="en-CA" dirty="0"/>
              <a:t>Brand A includes a payment plan. It costs $61 now, and you would pay an additional bill of $15 after one month. Brand B costs $71. Which would you choose?</a:t>
            </a:r>
            <a:endParaRPr lang="en-US" dirty="0"/>
          </a:p>
          <a:p>
            <a:pPr lvl="0"/>
            <a:r>
              <a:rPr lang="en-CA" dirty="0"/>
              <a:t>Brand A: pay $61 now, and pay $15 in one month</a:t>
            </a:r>
            <a:endParaRPr lang="en-US" dirty="0"/>
          </a:p>
          <a:p>
            <a:pPr lvl="0"/>
            <a:r>
              <a:rPr lang="en-CA" dirty="0"/>
              <a:t>Brand B: pay $71 now</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77</a:t>
            </a:fld>
            <a:endParaRPr lang="en-US" dirty="0"/>
          </a:p>
        </p:txBody>
      </p:sp>
    </p:spTree>
    <p:extLst>
      <p:ext uri="{BB962C8B-B14F-4D97-AF65-F5344CB8AC3E}">
        <p14:creationId xmlns:p14="http://schemas.microsoft.com/office/powerpoint/2010/main" val="29955530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629400"/>
          </a:xfrm>
        </p:spPr>
        <p:txBody>
          <a:bodyPr>
            <a:normAutofit/>
          </a:bodyPr>
          <a:lstStyle/>
          <a:p>
            <a:pPr marL="0" indent="0" algn="ctr">
              <a:buNone/>
            </a:pPr>
            <a:r>
              <a:rPr lang="en-US" dirty="0"/>
              <a:t>Experience Utility</a:t>
            </a:r>
          </a:p>
          <a:p>
            <a:endParaRPr lang="en-CA" dirty="0"/>
          </a:p>
          <a:p>
            <a:r>
              <a:rPr lang="en-CA" dirty="0"/>
              <a:t>Imagine receiving a check for $30 [paying a bill of $30] in one month. Would </a:t>
            </a:r>
            <a:r>
              <a:rPr lang="en-CA" b="1" dirty="0"/>
              <a:t>experiencing </a:t>
            </a:r>
            <a:r>
              <a:rPr lang="en-CA" dirty="0"/>
              <a:t>this event be pleasurable or </a:t>
            </a:r>
            <a:r>
              <a:rPr lang="en-CA" dirty="0" err="1"/>
              <a:t>displeasurable</a:t>
            </a:r>
            <a:r>
              <a:rPr lang="en-CA" dirty="0"/>
              <a:t>?</a:t>
            </a:r>
            <a:br>
              <a:rPr lang="en-CA" dirty="0"/>
            </a:br>
            <a:r>
              <a:rPr lang="en-CA" dirty="0"/>
              <a:t>(1=pleasurable, -1=</a:t>
            </a:r>
            <a:r>
              <a:rPr lang="en-CA" dirty="0" err="1"/>
              <a:t>displeasurable</a:t>
            </a:r>
            <a:r>
              <a:rPr lang="en-CA" dirty="0"/>
              <a:t>)</a:t>
            </a:r>
            <a:endParaRPr lang="en-US" dirty="0"/>
          </a:p>
          <a:p>
            <a:r>
              <a:rPr lang="en-CA" dirty="0"/>
              <a:t>Imagine receiving a check for $30 [paying a bill of $30] in one month. How strongly would </a:t>
            </a:r>
            <a:r>
              <a:rPr lang="en-CA" b="1" dirty="0"/>
              <a:t>experiencing </a:t>
            </a:r>
            <a:r>
              <a:rPr lang="en-CA" dirty="0"/>
              <a:t>this event affect your feelings at that time?</a:t>
            </a:r>
            <a:br>
              <a:rPr lang="en-US" dirty="0"/>
            </a:br>
            <a:r>
              <a:rPr lang="en-US" dirty="0"/>
              <a:t>(0=Not at all, 50=Strongly, 100=Extremely)</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78</a:t>
            </a:fld>
            <a:endParaRPr lang="en-US" dirty="0"/>
          </a:p>
        </p:txBody>
      </p:sp>
      <p:sp>
        <p:nvSpPr>
          <p:cNvPr id="9" name="TextBox 8"/>
          <p:cNvSpPr txBox="1"/>
          <p:nvPr/>
        </p:nvSpPr>
        <p:spPr>
          <a:xfrm>
            <a:off x="2362200" y="6167865"/>
            <a:ext cx="6062044" cy="461665"/>
          </a:xfrm>
          <a:prstGeom prst="rect">
            <a:avLst/>
          </a:prstGeom>
          <a:noFill/>
        </p:spPr>
        <p:txBody>
          <a:bodyPr wrap="none" rtlCol="0">
            <a:spAutoFit/>
          </a:bodyPr>
          <a:lstStyle/>
          <a:p>
            <a:r>
              <a:rPr lang="en-US" sz="2400" dirty="0"/>
              <a:t>(McGraw, Larsen, </a:t>
            </a:r>
            <a:r>
              <a:rPr lang="en-US" sz="2400" dirty="0" err="1"/>
              <a:t>Kahneman</a:t>
            </a:r>
            <a:r>
              <a:rPr lang="en-US" sz="2400" dirty="0"/>
              <a:t>, &amp; </a:t>
            </a:r>
            <a:r>
              <a:rPr lang="en-US" sz="2400" dirty="0" err="1"/>
              <a:t>Schkade</a:t>
            </a:r>
            <a:r>
              <a:rPr lang="en-US" sz="2400" dirty="0"/>
              <a:t>, 2010)</a:t>
            </a:r>
          </a:p>
        </p:txBody>
      </p:sp>
    </p:spTree>
    <p:extLst>
      <p:ext uri="{BB962C8B-B14F-4D97-AF65-F5344CB8AC3E}">
        <p14:creationId xmlns:p14="http://schemas.microsoft.com/office/powerpoint/2010/main" val="16137351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629400"/>
          </a:xfrm>
        </p:spPr>
        <p:txBody>
          <a:bodyPr>
            <a:normAutofit fontScale="92500" lnSpcReduction="10000"/>
          </a:bodyPr>
          <a:lstStyle/>
          <a:p>
            <a:pPr marL="0" indent="0" algn="ctr">
              <a:buNone/>
            </a:pPr>
            <a:r>
              <a:rPr lang="en-US" dirty="0"/>
              <a:t>Contemplation Utility</a:t>
            </a:r>
          </a:p>
          <a:p>
            <a:endParaRPr lang="en-CA" dirty="0"/>
          </a:p>
          <a:p>
            <a:r>
              <a:rPr lang="en-CA" dirty="0"/>
              <a:t>Imagine expecting to receive a check for $30 [pay a bill of $30] in one month. If this event were one month away, would the </a:t>
            </a:r>
            <a:r>
              <a:rPr lang="en-CA" b="1" dirty="0"/>
              <a:t>anticipation </a:t>
            </a:r>
            <a:r>
              <a:rPr lang="en-CA" dirty="0"/>
              <a:t>be psychologically pleasurable or </a:t>
            </a:r>
            <a:r>
              <a:rPr lang="en-CA" dirty="0" err="1"/>
              <a:t>displeasurable</a:t>
            </a:r>
            <a:r>
              <a:rPr lang="en-CA" dirty="0"/>
              <a:t>? In other words, how would you feel </a:t>
            </a:r>
            <a:r>
              <a:rPr lang="en-CA" b="1" dirty="0"/>
              <a:t>while waiting</a:t>
            </a:r>
            <a:r>
              <a:rPr lang="en-CA" dirty="0"/>
              <a:t> for it?</a:t>
            </a:r>
            <a:br>
              <a:rPr lang="en-CA" dirty="0"/>
            </a:br>
            <a:r>
              <a:rPr lang="en-CA" dirty="0"/>
              <a:t>(1=like the feeling of waiting, </a:t>
            </a:r>
            <a:br>
              <a:rPr lang="en-CA" dirty="0"/>
            </a:br>
            <a:r>
              <a:rPr lang="en-CA" dirty="0"/>
              <a:t>-1=dislike the feeling of waiting)</a:t>
            </a:r>
            <a:endParaRPr lang="en-US" dirty="0"/>
          </a:p>
          <a:p>
            <a:r>
              <a:rPr lang="en-CA" dirty="0"/>
              <a:t>Imagine expecting to receive a check for $30 [pay a bill of $30] in one month. How strongly would </a:t>
            </a:r>
            <a:r>
              <a:rPr lang="en-CA" b="1" dirty="0"/>
              <a:t>anticipating </a:t>
            </a:r>
            <a:r>
              <a:rPr lang="en-CA" dirty="0"/>
              <a:t>this event affect your feelings </a:t>
            </a:r>
            <a:r>
              <a:rPr lang="en-CA" b="1" dirty="0"/>
              <a:t>while waiting</a:t>
            </a:r>
            <a:r>
              <a:rPr lang="en-CA" dirty="0"/>
              <a:t> for the event?</a:t>
            </a:r>
            <a:br>
              <a:rPr lang="en-US" dirty="0"/>
            </a:br>
            <a:r>
              <a:rPr lang="en-US" dirty="0"/>
              <a:t>(0=Not at all, 50=Strongly, 100=Extremely)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79</a:t>
            </a:fld>
            <a:endParaRPr lang="en-US" dirty="0"/>
          </a:p>
        </p:txBody>
      </p:sp>
    </p:spTree>
    <p:extLst>
      <p:ext uri="{BB962C8B-B14F-4D97-AF65-F5344CB8AC3E}">
        <p14:creationId xmlns:p14="http://schemas.microsoft.com/office/powerpoint/2010/main" val="435318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Contemplation Utility?</a:t>
            </a:r>
          </a:p>
        </p:txBody>
      </p:sp>
      <p:sp>
        <p:nvSpPr>
          <p:cNvPr id="3" name="Content Placeholder 2"/>
          <p:cNvSpPr>
            <a:spLocks noGrp="1"/>
          </p:cNvSpPr>
          <p:nvPr>
            <p:ph idx="1"/>
          </p:nvPr>
        </p:nvSpPr>
        <p:spPr>
          <a:xfrm>
            <a:off x="457200" y="1600200"/>
            <a:ext cx="8458200" cy="4525963"/>
          </a:xfrm>
        </p:spPr>
        <p:txBody>
          <a:bodyPr/>
          <a:lstStyle/>
          <a:p>
            <a:r>
              <a:rPr lang="en-US" dirty="0"/>
              <a:t>We derive pleasure and pain from contemplating future and past events  </a:t>
            </a:r>
            <a:r>
              <a:rPr lang="en-US" sz="2400" dirty="0"/>
              <a:t>(</a:t>
            </a:r>
            <a:r>
              <a:rPr lang="en-US" sz="2400" dirty="0" err="1"/>
              <a:t>Loewenstein</a:t>
            </a:r>
            <a:r>
              <a:rPr lang="en-US" sz="2400" dirty="0"/>
              <a:t> 1987; </a:t>
            </a:r>
            <a:r>
              <a:rPr lang="en-US" sz="2400" dirty="0" err="1"/>
              <a:t>Baucells</a:t>
            </a:r>
            <a:r>
              <a:rPr lang="en-US" sz="2400" dirty="0"/>
              <a:t> &amp; </a:t>
            </a:r>
            <a:r>
              <a:rPr lang="en-US" sz="2400" dirty="0" err="1"/>
              <a:t>Bellezza</a:t>
            </a:r>
            <a:r>
              <a:rPr lang="en-US" sz="2400" dirty="0"/>
              <a:t> 2017)</a:t>
            </a:r>
          </a:p>
          <a:p>
            <a:r>
              <a:rPr lang="en-US" dirty="0"/>
              <a:t>Contemplation utility</a:t>
            </a:r>
          </a:p>
          <a:p>
            <a:pPr lvl="1"/>
            <a:r>
              <a:rPr lang="en-US" dirty="0"/>
              <a:t>Anticipation utility </a:t>
            </a:r>
            <a:r>
              <a:rPr lang="en-US" sz="2400" dirty="0"/>
              <a:t>(“savoring”, “dread”, “impatience”)</a:t>
            </a:r>
            <a:endParaRPr lang="en-US" dirty="0"/>
          </a:p>
          <a:p>
            <a:pPr lvl="1"/>
            <a:r>
              <a:rPr lang="en-US" dirty="0"/>
              <a:t>Recall utility </a:t>
            </a:r>
            <a:r>
              <a:rPr lang="en-US" sz="2400" dirty="0"/>
              <a:t>(“nostalgia”, “elation”, “regret”, “disappointment”)</a:t>
            </a:r>
            <a:endParaRPr lang="en-US" dirty="0"/>
          </a:p>
          <a:p>
            <a:r>
              <a:rPr lang="en-US" dirty="0"/>
              <a:t>Lowers discount rates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dirty="0"/>
          </a:p>
        </p:txBody>
      </p:sp>
    </p:spTree>
    <p:extLst>
      <p:ext uri="{BB962C8B-B14F-4D97-AF65-F5344CB8AC3E}">
        <p14:creationId xmlns:p14="http://schemas.microsoft.com/office/powerpoint/2010/main" val="29320703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Study 1: Proportion choosing “impatient” Brand A</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63922119"/>
              </p:ext>
            </p:extLst>
          </p:nvPr>
        </p:nvGraphicFramePr>
        <p:xfrm>
          <a:off x="823686" y="1828800"/>
          <a:ext cx="7010400" cy="3022599"/>
        </p:xfrm>
        <a:graphic>
          <a:graphicData uri="http://schemas.openxmlformats.org/drawingml/2006/table">
            <a:tbl>
              <a:tblPr firstRow="1" bandRow="1">
                <a:tableStyleId>{5C22544A-7EE6-4342-B048-85BDC9FD1C3A}</a:tableStyleId>
              </a:tblPr>
              <a:tblGrid>
                <a:gridCol w="2336800">
                  <a:extLst>
                    <a:ext uri="{9D8B030D-6E8A-4147-A177-3AD203B41FA5}">
                      <a16:colId xmlns:a16="http://schemas.microsoft.com/office/drawing/2014/main" val="20000"/>
                    </a:ext>
                  </a:extLst>
                </a:gridCol>
                <a:gridCol w="2336800">
                  <a:extLst>
                    <a:ext uri="{9D8B030D-6E8A-4147-A177-3AD203B41FA5}">
                      <a16:colId xmlns:a16="http://schemas.microsoft.com/office/drawing/2014/main" val="20001"/>
                    </a:ext>
                  </a:extLst>
                </a:gridCol>
                <a:gridCol w="2336800">
                  <a:extLst>
                    <a:ext uri="{9D8B030D-6E8A-4147-A177-3AD203B41FA5}">
                      <a16:colId xmlns:a16="http://schemas.microsoft.com/office/drawing/2014/main" val="20002"/>
                    </a:ext>
                  </a:extLst>
                </a:gridCol>
              </a:tblGrid>
              <a:tr h="1007533">
                <a:tc>
                  <a:txBody>
                    <a:bodyPr/>
                    <a:lstStyle/>
                    <a:p>
                      <a:pPr algn="ctr"/>
                      <a:endParaRPr lang="en-US" sz="3600" dirty="0"/>
                    </a:p>
                  </a:txBody>
                  <a:tcPr anchor="ctr"/>
                </a:tc>
                <a:tc>
                  <a:txBody>
                    <a:bodyPr/>
                    <a:lstStyle/>
                    <a:p>
                      <a:pPr algn="ctr"/>
                      <a:r>
                        <a:rPr lang="en-US" sz="3600" dirty="0"/>
                        <a:t>Rebate</a:t>
                      </a:r>
                    </a:p>
                  </a:txBody>
                  <a:tcPr anchor="ctr"/>
                </a:tc>
                <a:tc>
                  <a:txBody>
                    <a:bodyPr/>
                    <a:lstStyle/>
                    <a:p>
                      <a:pPr algn="ctr"/>
                      <a:r>
                        <a:rPr lang="en-US" sz="3600" dirty="0"/>
                        <a:t>Bill</a:t>
                      </a:r>
                    </a:p>
                  </a:txBody>
                  <a:tcPr anchor="ctr"/>
                </a:tc>
                <a:extLst>
                  <a:ext uri="{0D108BD9-81ED-4DB2-BD59-A6C34878D82A}">
                    <a16:rowId xmlns:a16="http://schemas.microsoft.com/office/drawing/2014/main" val="10000"/>
                  </a:ext>
                </a:extLst>
              </a:tr>
              <a:tr h="1007533">
                <a:tc>
                  <a:txBody>
                    <a:bodyPr/>
                    <a:lstStyle/>
                    <a:p>
                      <a:pPr algn="ctr"/>
                      <a:r>
                        <a:rPr lang="en-US" sz="3600" dirty="0"/>
                        <a:t>$15</a:t>
                      </a:r>
                    </a:p>
                  </a:txBody>
                  <a:tcPr anchor="ctr"/>
                </a:tc>
                <a:tc>
                  <a:txBody>
                    <a:bodyPr/>
                    <a:lstStyle/>
                    <a:p>
                      <a:pPr algn="ctr"/>
                      <a:r>
                        <a:rPr lang="en-US" sz="3600" dirty="0"/>
                        <a:t>42%</a:t>
                      </a:r>
                    </a:p>
                  </a:txBody>
                  <a:tcPr anchor="ctr"/>
                </a:tc>
                <a:tc>
                  <a:txBody>
                    <a:bodyPr/>
                    <a:lstStyle/>
                    <a:p>
                      <a:pPr algn="ctr"/>
                      <a:r>
                        <a:rPr lang="en-US" sz="3600" dirty="0"/>
                        <a:t>8%</a:t>
                      </a:r>
                    </a:p>
                  </a:txBody>
                  <a:tcPr anchor="ctr"/>
                </a:tc>
                <a:extLst>
                  <a:ext uri="{0D108BD9-81ED-4DB2-BD59-A6C34878D82A}">
                    <a16:rowId xmlns:a16="http://schemas.microsoft.com/office/drawing/2014/main" val="10001"/>
                  </a:ext>
                </a:extLst>
              </a:tr>
              <a:tr h="1007533">
                <a:tc>
                  <a:txBody>
                    <a:bodyPr/>
                    <a:lstStyle/>
                    <a:p>
                      <a:pPr algn="ctr"/>
                      <a:r>
                        <a:rPr lang="en-US" sz="3600" dirty="0"/>
                        <a:t>$30</a:t>
                      </a:r>
                    </a:p>
                  </a:txBody>
                  <a:tcPr anchor="ctr"/>
                </a:tc>
                <a:tc>
                  <a:txBody>
                    <a:bodyPr/>
                    <a:lstStyle/>
                    <a:p>
                      <a:pPr algn="ctr"/>
                      <a:r>
                        <a:rPr lang="en-US" sz="3600" dirty="0"/>
                        <a:t>56%</a:t>
                      </a:r>
                    </a:p>
                  </a:txBody>
                  <a:tcPr anchor="ctr"/>
                </a:tc>
                <a:tc>
                  <a:txBody>
                    <a:bodyPr/>
                    <a:lstStyle/>
                    <a:p>
                      <a:pPr algn="ctr"/>
                      <a:r>
                        <a:rPr lang="en-US" sz="3600" dirty="0"/>
                        <a:t>10%</a:t>
                      </a:r>
                    </a:p>
                  </a:txBody>
                  <a:tcPr anchor="ctr"/>
                </a:tc>
                <a:extLst>
                  <a:ext uri="{0D108BD9-81ED-4DB2-BD59-A6C34878D82A}">
                    <a16:rowId xmlns:a16="http://schemas.microsoft.com/office/drawing/2014/main" val="10002"/>
                  </a:ext>
                </a:extLst>
              </a:tr>
            </a:tbl>
          </a:graphicData>
        </a:graphic>
      </p:graphicFrame>
      <p:sp>
        <p:nvSpPr>
          <p:cNvPr id="6" name="TextBox 5"/>
          <p:cNvSpPr txBox="1"/>
          <p:nvPr/>
        </p:nvSpPr>
        <p:spPr>
          <a:xfrm>
            <a:off x="823686" y="5562600"/>
            <a:ext cx="7391400" cy="923330"/>
          </a:xfrm>
          <a:prstGeom prst="rect">
            <a:avLst/>
          </a:prstGeom>
          <a:noFill/>
        </p:spPr>
        <p:txBody>
          <a:bodyPr wrap="square" rtlCol="0">
            <a:spAutoFit/>
          </a:bodyPr>
          <a:lstStyle/>
          <a:p>
            <a:r>
              <a:rPr lang="en-US" dirty="0"/>
              <a:t>sign, </a:t>
            </a:r>
            <a:r>
              <a:rPr lang="en-US" i="1" dirty="0"/>
              <a:t>b</a:t>
            </a:r>
            <a:r>
              <a:rPr lang="en-US" dirty="0"/>
              <a:t>=2.11, </a:t>
            </a:r>
            <a:r>
              <a:rPr lang="en-US" i="1" dirty="0"/>
              <a:t>SE</a:t>
            </a:r>
            <a:r>
              <a:rPr lang="en-US" dirty="0"/>
              <a:t>=0.59, Wald </a:t>
            </a:r>
            <a:r>
              <a:rPr lang="en-US" i="1" dirty="0"/>
              <a:t>χ</a:t>
            </a:r>
            <a:r>
              <a:rPr lang="en-US" baseline="30000" dirty="0"/>
              <a:t>2</a:t>
            </a:r>
            <a:r>
              <a:rPr lang="en-US" dirty="0"/>
              <a:t>(1)=12.69, </a:t>
            </a:r>
            <a:r>
              <a:rPr lang="en-US" i="1" dirty="0"/>
              <a:t>p</a:t>
            </a:r>
            <a:r>
              <a:rPr lang="en-US" dirty="0"/>
              <a:t>&lt;.001</a:t>
            </a:r>
          </a:p>
          <a:p>
            <a:r>
              <a:rPr lang="en-US" dirty="0"/>
              <a:t>magnitude, </a:t>
            </a:r>
            <a:r>
              <a:rPr lang="en-US" i="1" dirty="0"/>
              <a:t>b</a:t>
            </a:r>
            <a:r>
              <a:rPr lang="en-US" dirty="0"/>
              <a:t>=0.25, </a:t>
            </a:r>
            <a:r>
              <a:rPr lang="en-US" i="1" dirty="0"/>
              <a:t>SE</a:t>
            </a:r>
            <a:r>
              <a:rPr lang="en-US" dirty="0"/>
              <a:t>=0.70, Wald </a:t>
            </a:r>
            <a:r>
              <a:rPr lang="en-US" i="1" dirty="0"/>
              <a:t>χ</a:t>
            </a:r>
            <a:r>
              <a:rPr lang="en-US" baseline="30000" dirty="0"/>
              <a:t>2</a:t>
            </a:r>
            <a:r>
              <a:rPr lang="en-US" dirty="0"/>
              <a:t>(1)=0.12, </a:t>
            </a:r>
            <a:r>
              <a:rPr lang="en-US" i="1" dirty="0"/>
              <a:t>p</a:t>
            </a:r>
            <a:r>
              <a:rPr lang="en-US" dirty="0"/>
              <a:t>=.73</a:t>
            </a:r>
          </a:p>
          <a:p>
            <a:r>
              <a:rPr lang="en-US" dirty="0"/>
              <a:t>interaction, </a:t>
            </a:r>
            <a:r>
              <a:rPr lang="en-US" i="1" dirty="0"/>
              <a:t>b</a:t>
            </a:r>
            <a:r>
              <a:rPr lang="en-US" dirty="0"/>
              <a:t>=0.31, </a:t>
            </a:r>
            <a:r>
              <a:rPr lang="en-US" i="1" dirty="0"/>
              <a:t>SE</a:t>
            </a:r>
            <a:r>
              <a:rPr lang="en-US" dirty="0"/>
              <a:t>=0.81, Wald </a:t>
            </a:r>
            <a:r>
              <a:rPr lang="en-US" i="1" dirty="0"/>
              <a:t>χ</a:t>
            </a:r>
            <a:r>
              <a:rPr lang="en-US" baseline="30000" dirty="0"/>
              <a:t>2</a:t>
            </a:r>
            <a:r>
              <a:rPr lang="en-US" dirty="0"/>
              <a:t>(1)=0.14, </a:t>
            </a:r>
            <a:r>
              <a:rPr lang="en-US" i="1" dirty="0"/>
              <a:t>p</a:t>
            </a:r>
            <a:r>
              <a:rPr lang="en-US" dirty="0"/>
              <a:t>=.71</a:t>
            </a:r>
          </a:p>
        </p:txBody>
      </p:sp>
    </p:spTree>
    <p:extLst>
      <p:ext uri="{BB962C8B-B14F-4D97-AF65-F5344CB8AC3E}">
        <p14:creationId xmlns:p14="http://schemas.microsoft.com/office/powerpoint/2010/main" val="27573823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29"/>
            <a:ext cx="8229600" cy="1143000"/>
          </a:xfrm>
        </p:spPr>
        <p:txBody>
          <a:bodyPr/>
          <a:lstStyle/>
          <a:p>
            <a:r>
              <a:rPr lang="en-US" dirty="0"/>
              <a:t>Study 1: Contemplation Utility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81</a:t>
            </a:fld>
            <a:endParaRPr lang="en-US" dirty="0"/>
          </a:p>
        </p:txBody>
      </p:sp>
      <p:graphicFrame>
        <p:nvGraphicFramePr>
          <p:cNvPr id="5" name="Chart 4">
            <a:extLst>
              <a:ext uri="{FF2B5EF4-FFF2-40B4-BE49-F238E27FC236}">
                <a16:creationId xmlns:a16="http://schemas.microsoft.com/office/drawing/2014/main" id="{1E13D924-E3EC-419F-8421-57A4EBA85164}"/>
              </a:ext>
            </a:extLst>
          </p:cNvPr>
          <p:cNvGraphicFramePr>
            <a:graphicFrameLocks/>
          </p:cNvGraphicFramePr>
          <p:nvPr>
            <p:extLst>
              <p:ext uri="{D42A27DB-BD31-4B8C-83A1-F6EECF244321}">
                <p14:modId xmlns:p14="http://schemas.microsoft.com/office/powerpoint/2010/main" val="739930722"/>
              </p:ext>
            </p:extLst>
          </p:nvPr>
        </p:nvGraphicFramePr>
        <p:xfrm>
          <a:off x="533400" y="914400"/>
          <a:ext cx="81534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990600" y="6400800"/>
            <a:ext cx="7317260" cy="369332"/>
          </a:xfrm>
          <a:prstGeom prst="rect">
            <a:avLst/>
          </a:prstGeom>
          <a:noFill/>
        </p:spPr>
        <p:txBody>
          <a:bodyPr wrap="none" rtlCol="0">
            <a:spAutoFit/>
          </a:bodyPr>
          <a:lstStyle/>
          <a:p>
            <a:r>
              <a:rPr lang="en-US" dirty="0"/>
              <a:t>Mediation: Sign-&gt;Contemplation-&gt;Brand Choice </a:t>
            </a:r>
            <a:r>
              <a:rPr lang="en-US" i="1" dirty="0"/>
              <a:t>b</a:t>
            </a:r>
            <a:r>
              <a:rPr lang="en-US" dirty="0"/>
              <a:t>=.38, </a:t>
            </a:r>
            <a:r>
              <a:rPr lang="en-US" i="1" dirty="0"/>
              <a:t>SE</a:t>
            </a:r>
            <a:r>
              <a:rPr lang="en-US" dirty="0"/>
              <a:t>=.14, CI</a:t>
            </a:r>
            <a:r>
              <a:rPr lang="en-US" baseline="-25000" dirty="0"/>
              <a:t>95</a:t>
            </a:r>
            <a:r>
              <a:rPr lang="en-US" dirty="0"/>
              <a:t> [.17, .74]</a:t>
            </a:r>
          </a:p>
        </p:txBody>
      </p:sp>
    </p:spTree>
    <p:extLst>
      <p:ext uri="{BB962C8B-B14F-4D97-AF65-F5344CB8AC3E}">
        <p14:creationId xmlns:p14="http://schemas.microsoft.com/office/powerpoint/2010/main" val="361836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Study 1: Controlling for Loss Aversion</a:t>
            </a:r>
          </a:p>
        </p:txBody>
      </p:sp>
      <p:sp>
        <p:nvSpPr>
          <p:cNvPr id="3" name="Content Placeholder 2"/>
          <p:cNvSpPr>
            <a:spLocks noGrp="1"/>
          </p:cNvSpPr>
          <p:nvPr>
            <p:ph idx="1"/>
          </p:nvPr>
        </p:nvSpPr>
        <p:spPr/>
        <p:txBody>
          <a:bodyPr/>
          <a:lstStyle/>
          <a:p>
            <a:r>
              <a:rPr lang="en-US" dirty="0"/>
              <a:t>Method 1: include experience utility in the analyses, all key tests remain significant, </a:t>
            </a:r>
            <a:r>
              <a:rPr lang="en-US" i="1" dirty="0"/>
              <a:t>p</a:t>
            </a:r>
            <a:r>
              <a:rPr lang="en-US" dirty="0"/>
              <a:t>=.001 or lower</a:t>
            </a:r>
          </a:p>
          <a:p>
            <a:r>
              <a:rPr lang="en-US" dirty="0"/>
              <a:t>Method 2: compare $15 bill condition with the $30 rebate condition , all key tests remain significant, </a:t>
            </a:r>
            <a:r>
              <a:rPr lang="en-US" i="1" dirty="0"/>
              <a:t>p</a:t>
            </a:r>
            <a:r>
              <a:rPr lang="en-US" dirty="0"/>
              <a:t>=.002 or lower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82</a:t>
            </a:fld>
            <a:endParaRPr lang="en-US" dirty="0"/>
          </a:p>
        </p:txBody>
      </p:sp>
    </p:spTree>
    <p:extLst>
      <p:ext uri="{BB962C8B-B14F-4D97-AF65-F5344CB8AC3E}">
        <p14:creationId xmlns:p14="http://schemas.microsoft.com/office/powerpoint/2010/main" val="17266769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1: Summary &amp; Discussion</a:t>
            </a:r>
          </a:p>
        </p:txBody>
      </p:sp>
      <p:sp>
        <p:nvSpPr>
          <p:cNvPr id="3" name="Content Placeholder 2"/>
          <p:cNvSpPr>
            <a:spLocks noGrp="1"/>
          </p:cNvSpPr>
          <p:nvPr>
            <p:ph idx="1"/>
          </p:nvPr>
        </p:nvSpPr>
        <p:spPr/>
        <p:txBody>
          <a:bodyPr>
            <a:normAutofit fontScale="92500" lnSpcReduction="20000"/>
          </a:bodyPr>
          <a:lstStyle/>
          <a:p>
            <a:r>
              <a:rPr lang="en-US" dirty="0"/>
              <a:t>Consumers care about future payments more than future rebates</a:t>
            </a:r>
          </a:p>
          <a:p>
            <a:r>
              <a:rPr lang="en-US" dirty="0"/>
              <a:t>Contemplation of losses is negative, contemplation of gains near zero</a:t>
            </a:r>
          </a:p>
          <a:p>
            <a:r>
              <a:rPr lang="en-US" dirty="0"/>
              <a:t>Contemplation predicts choices</a:t>
            </a:r>
          </a:p>
          <a:p>
            <a:pPr lvl="1"/>
            <a:r>
              <a:rPr lang="en-US" dirty="0"/>
              <a:t>Even when controlling for loss aversion</a:t>
            </a:r>
          </a:p>
          <a:p>
            <a:endParaRPr lang="en-US" dirty="0"/>
          </a:p>
          <a:p>
            <a:r>
              <a:rPr lang="en-US" dirty="0"/>
              <a:t>Self-report can be unreliable</a:t>
            </a:r>
          </a:p>
          <a:p>
            <a:pPr lvl="1"/>
            <a:r>
              <a:rPr lang="en-US" dirty="0"/>
              <a:t>Let’s manipulate contemplation, and measure real behavior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83</a:t>
            </a:fld>
            <a:endParaRPr lang="en-US" dirty="0"/>
          </a:p>
        </p:txBody>
      </p:sp>
    </p:spTree>
    <p:extLst>
      <p:ext uri="{BB962C8B-B14F-4D97-AF65-F5344CB8AC3E}">
        <p14:creationId xmlns:p14="http://schemas.microsoft.com/office/powerpoint/2010/main" val="27788045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mj-lt"/>
              </a:rPr>
              <a:t>Study 3: Controlling for Loss Aversion</a:t>
            </a:r>
          </a:p>
        </p:txBody>
      </p:sp>
      <p:sp>
        <p:nvSpPr>
          <p:cNvPr id="3" name="Content Placeholder 2"/>
          <p:cNvSpPr>
            <a:spLocks noGrp="1"/>
          </p:cNvSpPr>
          <p:nvPr>
            <p:ph idx="1"/>
          </p:nvPr>
        </p:nvSpPr>
        <p:spPr/>
        <p:txBody>
          <a:bodyPr/>
          <a:lstStyle/>
          <a:p>
            <a:r>
              <a:rPr lang="en-US" dirty="0">
                <a:solidFill>
                  <a:schemeClr val="tx1"/>
                </a:solidFill>
              </a:rPr>
              <a:t>106 participants from Amazon </a:t>
            </a:r>
            <a:r>
              <a:rPr lang="en-US" dirty="0" err="1">
                <a:solidFill>
                  <a:schemeClr val="tx1"/>
                </a:solidFill>
              </a:rPr>
              <a:t>MTurk</a:t>
            </a:r>
            <a:endParaRPr lang="en-US" dirty="0">
              <a:solidFill>
                <a:schemeClr val="tx1"/>
              </a:solidFill>
            </a:endParaRPr>
          </a:p>
          <a:p>
            <a:r>
              <a:rPr lang="en-US" dirty="0">
                <a:solidFill>
                  <a:schemeClr val="tx1"/>
                </a:solidFill>
              </a:rPr>
              <a:t>Dynamically identify subjectively equivalent gains and losses for each subject</a:t>
            </a:r>
          </a:p>
          <a:p>
            <a:r>
              <a:rPr lang="en-US" dirty="0">
                <a:solidFill>
                  <a:schemeClr val="tx1"/>
                </a:solidFill>
              </a:rPr>
              <a:t>Compare anticipation for these subjectively equivalent pairs</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84</a:t>
            </a:fld>
            <a:endParaRPr lang="en-US"/>
          </a:p>
        </p:txBody>
      </p:sp>
    </p:spTree>
    <p:extLst>
      <p:ext uri="{BB962C8B-B14F-4D97-AF65-F5344CB8AC3E}">
        <p14:creationId xmlns:p14="http://schemas.microsoft.com/office/powerpoint/2010/main" val="8892844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Accept this pair of events?</a:t>
            </a:r>
          </a:p>
        </p:txBody>
      </p:sp>
      <p:sp>
        <p:nvSpPr>
          <p:cNvPr id="3" name="Content Placeholder 2"/>
          <p:cNvSpPr>
            <a:spLocks noGrp="1"/>
          </p:cNvSpPr>
          <p:nvPr>
            <p:ph idx="1"/>
          </p:nvPr>
        </p:nvSpPr>
        <p:spPr/>
        <p:txBody>
          <a:bodyPr/>
          <a:lstStyle/>
          <a:p>
            <a:pPr marL="0" indent="0" algn="ctr">
              <a:buNone/>
            </a:pPr>
            <a:endParaRPr lang="en-US" dirty="0">
              <a:solidFill>
                <a:schemeClr val="tx1"/>
              </a:solidFill>
            </a:endParaRPr>
          </a:p>
          <a:p>
            <a:pPr marL="0" indent="0" algn="ctr">
              <a:buNone/>
            </a:pPr>
            <a:r>
              <a:rPr lang="en-US" dirty="0">
                <a:solidFill>
                  <a:schemeClr val="tx1"/>
                </a:solidFill>
              </a:rPr>
              <a:t>50% chance of receiving 25 dollars</a:t>
            </a:r>
          </a:p>
          <a:p>
            <a:pPr marL="0" indent="0" algn="ctr">
              <a:buNone/>
            </a:pPr>
            <a:r>
              <a:rPr lang="en-US" dirty="0">
                <a:solidFill>
                  <a:schemeClr val="tx1"/>
                </a:solidFill>
              </a:rPr>
              <a:t>AND</a:t>
            </a:r>
          </a:p>
          <a:p>
            <a:pPr marL="0" indent="0" algn="ctr">
              <a:buNone/>
            </a:pPr>
            <a:r>
              <a:rPr lang="en-US" dirty="0">
                <a:solidFill>
                  <a:schemeClr val="tx1"/>
                </a:solidFill>
              </a:rPr>
              <a:t>50% chance of paying 25 dollars</a:t>
            </a:r>
          </a:p>
          <a:p>
            <a:pPr algn="ctr"/>
            <a:endParaRPr lang="en-US" dirty="0">
              <a:solidFill>
                <a:schemeClr val="tx1"/>
              </a:solidFill>
            </a:endParaRPr>
          </a:p>
          <a:p>
            <a:pPr marL="0" indent="0" algn="ctr">
              <a:buNone/>
            </a:pPr>
            <a:r>
              <a:rPr lang="en-US" dirty="0">
                <a:solidFill>
                  <a:schemeClr val="tx1"/>
                </a:solidFill>
              </a:rPr>
              <a:t>Yes	Unsure	No</a:t>
            </a:r>
          </a:p>
          <a:p>
            <a:endParaRPr lang="en-US" dirty="0"/>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85</a:t>
            </a:fld>
            <a:endParaRPr lang="en-US"/>
          </a:p>
        </p:txBody>
      </p:sp>
      <p:sp>
        <p:nvSpPr>
          <p:cNvPr id="9" name="Oval 8"/>
          <p:cNvSpPr/>
          <p:nvPr/>
        </p:nvSpPr>
        <p:spPr>
          <a:xfrm>
            <a:off x="5486400" y="4495800"/>
            <a:ext cx="914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88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Accept this pair of events?</a:t>
            </a:r>
          </a:p>
        </p:txBody>
      </p:sp>
      <p:sp>
        <p:nvSpPr>
          <p:cNvPr id="3" name="Content Placeholder 2"/>
          <p:cNvSpPr>
            <a:spLocks noGrp="1"/>
          </p:cNvSpPr>
          <p:nvPr>
            <p:ph idx="1"/>
          </p:nvPr>
        </p:nvSpPr>
        <p:spPr/>
        <p:txBody>
          <a:bodyPr/>
          <a:lstStyle/>
          <a:p>
            <a:pPr marL="0" indent="0" algn="ctr">
              <a:buNone/>
            </a:pPr>
            <a:endParaRPr lang="en-US" dirty="0">
              <a:solidFill>
                <a:schemeClr val="tx1"/>
              </a:solidFill>
            </a:endParaRPr>
          </a:p>
          <a:p>
            <a:pPr marL="0" indent="0" algn="ctr">
              <a:buNone/>
            </a:pPr>
            <a:r>
              <a:rPr lang="en-US" dirty="0">
                <a:solidFill>
                  <a:schemeClr val="tx1"/>
                </a:solidFill>
              </a:rPr>
              <a:t>50% chance of receiving 500 dollars</a:t>
            </a:r>
          </a:p>
          <a:p>
            <a:pPr marL="0" indent="0" algn="ctr">
              <a:buNone/>
            </a:pPr>
            <a:r>
              <a:rPr lang="en-US" dirty="0">
                <a:solidFill>
                  <a:schemeClr val="tx1"/>
                </a:solidFill>
              </a:rPr>
              <a:t>AND</a:t>
            </a:r>
          </a:p>
          <a:p>
            <a:pPr marL="0" indent="0" algn="ctr">
              <a:buNone/>
            </a:pPr>
            <a:r>
              <a:rPr lang="en-US" dirty="0">
                <a:solidFill>
                  <a:schemeClr val="tx1"/>
                </a:solidFill>
              </a:rPr>
              <a:t>50% chance of paying 25 dollars</a:t>
            </a:r>
          </a:p>
          <a:p>
            <a:pPr algn="ctr"/>
            <a:endParaRPr lang="en-US" dirty="0">
              <a:solidFill>
                <a:schemeClr val="tx1"/>
              </a:solidFill>
            </a:endParaRPr>
          </a:p>
          <a:p>
            <a:pPr marL="0" indent="0" algn="ctr">
              <a:buNone/>
            </a:pPr>
            <a:r>
              <a:rPr lang="en-US" dirty="0">
                <a:solidFill>
                  <a:schemeClr val="tx1"/>
                </a:solidFill>
              </a:rPr>
              <a:t>Yes	Unsure	No</a:t>
            </a:r>
          </a:p>
          <a:p>
            <a:endParaRPr lang="en-US" dirty="0"/>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86</a:t>
            </a:fld>
            <a:endParaRPr lang="en-US"/>
          </a:p>
        </p:txBody>
      </p:sp>
      <p:sp>
        <p:nvSpPr>
          <p:cNvPr id="9" name="Oval 8"/>
          <p:cNvSpPr/>
          <p:nvPr/>
        </p:nvSpPr>
        <p:spPr>
          <a:xfrm>
            <a:off x="2764971" y="4495800"/>
            <a:ext cx="914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943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Accept this pair of events?</a:t>
            </a:r>
          </a:p>
        </p:txBody>
      </p:sp>
      <p:sp>
        <p:nvSpPr>
          <p:cNvPr id="3" name="Content Placeholder 2"/>
          <p:cNvSpPr>
            <a:spLocks noGrp="1"/>
          </p:cNvSpPr>
          <p:nvPr>
            <p:ph idx="1"/>
          </p:nvPr>
        </p:nvSpPr>
        <p:spPr/>
        <p:txBody>
          <a:bodyPr/>
          <a:lstStyle/>
          <a:p>
            <a:pPr marL="0" indent="0" algn="ctr">
              <a:buNone/>
            </a:pPr>
            <a:endParaRPr lang="en-US" dirty="0">
              <a:solidFill>
                <a:schemeClr val="tx1"/>
              </a:solidFill>
            </a:endParaRPr>
          </a:p>
          <a:p>
            <a:pPr marL="0" indent="0" algn="ctr">
              <a:buNone/>
            </a:pPr>
            <a:r>
              <a:rPr lang="en-US" dirty="0">
                <a:solidFill>
                  <a:schemeClr val="tx1"/>
                </a:solidFill>
              </a:rPr>
              <a:t>50% chance of receiving 49 dollars</a:t>
            </a:r>
          </a:p>
          <a:p>
            <a:pPr marL="0" indent="0" algn="ctr">
              <a:buNone/>
            </a:pPr>
            <a:r>
              <a:rPr lang="en-US" dirty="0">
                <a:solidFill>
                  <a:schemeClr val="tx1"/>
                </a:solidFill>
              </a:rPr>
              <a:t>AND</a:t>
            </a:r>
          </a:p>
          <a:p>
            <a:pPr marL="0" indent="0" algn="ctr">
              <a:buNone/>
            </a:pPr>
            <a:r>
              <a:rPr lang="en-US" dirty="0">
                <a:solidFill>
                  <a:schemeClr val="tx1"/>
                </a:solidFill>
              </a:rPr>
              <a:t>50% chance of paying 25 dollars</a:t>
            </a:r>
          </a:p>
          <a:p>
            <a:pPr algn="ctr"/>
            <a:endParaRPr lang="en-US" dirty="0">
              <a:solidFill>
                <a:schemeClr val="tx1"/>
              </a:solidFill>
            </a:endParaRPr>
          </a:p>
          <a:p>
            <a:pPr marL="0" indent="0" algn="ctr">
              <a:buNone/>
            </a:pPr>
            <a:r>
              <a:rPr lang="en-US" dirty="0">
                <a:solidFill>
                  <a:schemeClr val="tx1"/>
                </a:solidFill>
              </a:rPr>
              <a:t>Yes	Unsure	No</a:t>
            </a:r>
          </a:p>
          <a:p>
            <a:endParaRPr lang="en-US" dirty="0"/>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87</a:t>
            </a:fld>
            <a:endParaRPr lang="en-US"/>
          </a:p>
        </p:txBody>
      </p:sp>
      <p:sp>
        <p:nvSpPr>
          <p:cNvPr id="9" name="Oval 8"/>
          <p:cNvSpPr/>
          <p:nvPr/>
        </p:nvSpPr>
        <p:spPr>
          <a:xfrm>
            <a:off x="3810000" y="4495800"/>
            <a:ext cx="1371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142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Accept this pair of events?</a:t>
            </a:r>
          </a:p>
        </p:txBody>
      </p:sp>
      <p:sp>
        <p:nvSpPr>
          <p:cNvPr id="3" name="Content Placeholder 2"/>
          <p:cNvSpPr>
            <a:spLocks noGrp="1"/>
          </p:cNvSpPr>
          <p:nvPr>
            <p:ph idx="1"/>
          </p:nvPr>
        </p:nvSpPr>
        <p:spPr/>
        <p:txBody>
          <a:bodyPr/>
          <a:lstStyle/>
          <a:p>
            <a:pPr marL="0" indent="0" algn="ctr">
              <a:buNone/>
            </a:pPr>
            <a:endParaRPr lang="en-US" dirty="0">
              <a:solidFill>
                <a:schemeClr val="tx1"/>
              </a:solidFill>
            </a:endParaRPr>
          </a:p>
          <a:p>
            <a:pPr marL="0" indent="0" algn="ctr">
              <a:buNone/>
            </a:pPr>
            <a:r>
              <a:rPr lang="en-US" dirty="0">
                <a:solidFill>
                  <a:schemeClr val="tx1"/>
                </a:solidFill>
              </a:rPr>
              <a:t>50% chance of receiving 25 dollars</a:t>
            </a:r>
          </a:p>
          <a:p>
            <a:pPr marL="0" indent="0" algn="ctr">
              <a:buNone/>
            </a:pPr>
            <a:r>
              <a:rPr lang="en-US" dirty="0">
                <a:solidFill>
                  <a:schemeClr val="tx1"/>
                </a:solidFill>
              </a:rPr>
              <a:t>AND</a:t>
            </a:r>
          </a:p>
          <a:p>
            <a:pPr marL="0" indent="0" algn="ctr">
              <a:buNone/>
            </a:pPr>
            <a:r>
              <a:rPr lang="en-US" dirty="0">
                <a:solidFill>
                  <a:schemeClr val="tx1"/>
                </a:solidFill>
              </a:rPr>
              <a:t>50% chance of paying 25 dollars</a:t>
            </a:r>
          </a:p>
          <a:p>
            <a:pPr algn="ctr"/>
            <a:endParaRPr lang="en-US" dirty="0">
              <a:solidFill>
                <a:schemeClr val="tx1"/>
              </a:solidFill>
            </a:endParaRPr>
          </a:p>
          <a:p>
            <a:pPr marL="0" indent="0" algn="ctr">
              <a:buNone/>
            </a:pPr>
            <a:r>
              <a:rPr lang="en-US" dirty="0">
                <a:solidFill>
                  <a:schemeClr val="tx1"/>
                </a:solidFill>
              </a:rPr>
              <a:t>Yes	Unsure	No</a:t>
            </a:r>
          </a:p>
          <a:p>
            <a:endParaRPr lang="en-US" dirty="0"/>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88</a:t>
            </a:fld>
            <a:endParaRPr lang="en-US"/>
          </a:p>
        </p:txBody>
      </p:sp>
      <p:sp>
        <p:nvSpPr>
          <p:cNvPr id="9" name="Oval 8"/>
          <p:cNvSpPr/>
          <p:nvPr/>
        </p:nvSpPr>
        <p:spPr>
          <a:xfrm>
            <a:off x="5486400" y="4495800"/>
            <a:ext cx="914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215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Accept this pair of events?</a:t>
            </a:r>
          </a:p>
        </p:txBody>
      </p:sp>
      <p:sp>
        <p:nvSpPr>
          <p:cNvPr id="3" name="Content Placeholder 2"/>
          <p:cNvSpPr>
            <a:spLocks noGrp="1"/>
          </p:cNvSpPr>
          <p:nvPr>
            <p:ph idx="1"/>
          </p:nvPr>
        </p:nvSpPr>
        <p:spPr/>
        <p:txBody>
          <a:bodyPr/>
          <a:lstStyle/>
          <a:p>
            <a:pPr marL="0" indent="0" algn="ctr">
              <a:buNone/>
            </a:pPr>
            <a:endParaRPr lang="en-US" dirty="0">
              <a:solidFill>
                <a:schemeClr val="tx1"/>
              </a:solidFill>
            </a:endParaRPr>
          </a:p>
          <a:p>
            <a:pPr marL="0" indent="0" algn="ctr">
              <a:buNone/>
            </a:pPr>
            <a:r>
              <a:rPr lang="en-US" dirty="0">
                <a:solidFill>
                  <a:schemeClr val="tx1"/>
                </a:solidFill>
              </a:rPr>
              <a:t>50% chance of receiving 500 dollars</a:t>
            </a:r>
          </a:p>
          <a:p>
            <a:pPr marL="0" indent="0" algn="ctr">
              <a:buNone/>
            </a:pPr>
            <a:r>
              <a:rPr lang="en-US" dirty="0">
                <a:solidFill>
                  <a:schemeClr val="tx1"/>
                </a:solidFill>
              </a:rPr>
              <a:t>AND</a:t>
            </a:r>
          </a:p>
          <a:p>
            <a:pPr marL="0" indent="0" algn="ctr">
              <a:buNone/>
            </a:pPr>
            <a:r>
              <a:rPr lang="en-US" dirty="0">
                <a:solidFill>
                  <a:schemeClr val="tx1"/>
                </a:solidFill>
              </a:rPr>
              <a:t>50% chance of paying 25 dollars</a:t>
            </a:r>
          </a:p>
          <a:p>
            <a:pPr algn="ctr"/>
            <a:endParaRPr lang="en-US" dirty="0">
              <a:solidFill>
                <a:schemeClr val="tx1"/>
              </a:solidFill>
            </a:endParaRPr>
          </a:p>
          <a:p>
            <a:pPr marL="0" indent="0" algn="ctr">
              <a:buNone/>
            </a:pPr>
            <a:r>
              <a:rPr lang="en-US" dirty="0">
                <a:solidFill>
                  <a:schemeClr val="tx1"/>
                </a:solidFill>
              </a:rPr>
              <a:t>Yes	Unsure	No</a:t>
            </a:r>
          </a:p>
          <a:p>
            <a:endParaRPr lang="en-US" dirty="0"/>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89</a:t>
            </a:fld>
            <a:endParaRPr lang="en-US"/>
          </a:p>
        </p:txBody>
      </p:sp>
      <p:sp>
        <p:nvSpPr>
          <p:cNvPr id="9" name="Oval 8"/>
          <p:cNvSpPr/>
          <p:nvPr/>
        </p:nvSpPr>
        <p:spPr>
          <a:xfrm>
            <a:off x="2764971" y="4495800"/>
            <a:ext cx="914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991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066800"/>
          </a:xfrm>
        </p:spPr>
        <p:txBody>
          <a:bodyPr>
            <a:normAutofit fontScale="90000"/>
          </a:bodyPr>
          <a:lstStyle/>
          <a:p>
            <a:pPr eaLnBrk="1" fontAlgn="auto" hangingPunct="1">
              <a:spcAft>
                <a:spcPts val="0"/>
              </a:spcAft>
              <a:defRPr/>
            </a:pPr>
            <a:r>
              <a:rPr lang="en-US" dirty="0">
                <a:latin typeface="+mj-lt"/>
              </a:rPr>
              <a:t>Kiss from a movie star: when?</a:t>
            </a:r>
            <a:br>
              <a:rPr lang="en-US" dirty="0">
                <a:latin typeface="+mj-lt"/>
              </a:rPr>
            </a:br>
            <a:r>
              <a:rPr lang="en-US" sz="3100" dirty="0">
                <a:latin typeface="+mj-lt"/>
              </a:rPr>
              <a:t>(</a:t>
            </a:r>
            <a:r>
              <a:rPr lang="en-US" sz="3100" dirty="0" err="1">
                <a:latin typeface="+mj-lt"/>
              </a:rPr>
              <a:t>Loewenstein</a:t>
            </a:r>
            <a:r>
              <a:rPr lang="en-US" sz="3100" dirty="0">
                <a:latin typeface="+mj-lt"/>
              </a:rPr>
              <a:t>, 1987)</a:t>
            </a:r>
          </a:p>
        </p:txBody>
      </p:sp>
      <p:sp>
        <p:nvSpPr>
          <p:cNvPr id="4" name="Content Placeholder 3"/>
          <p:cNvSpPr>
            <a:spLocks noGrp="1"/>
          </p:cNvSpPr>
          <p:nvPr>
            <p:ph idx="1"/>
          </p:nvPr>
        </p:nvSpPr>
        <p:spPr>
          <a:xfrm>
            <a:off x="404812" y="1905000"/>
            <a:ext cx="8229600" cy="4525963"/>
          </a:xfrm>
        </p:spPr>
        <p:txBody>
          <a:bodyPr/>
          <a:lstStyle/>
          <a:p>
            <a:pPr eaLnBrk="1" hangingPunct="1"/>
            <a:r>
              <a:rPr lang="en-US" sz="3600" dirty="0">
                <a:solidFill>
                  <a:schemeClr val="tx1"/>
                </a:solidFill>
              </a:rPr>
              <a:t>“Normal” Discounting -&gt; Now</a:t>
            </a:r>
          </a:p>
          <a:p>
            <a:pPr eaLnBrk="1" hangingPunct="1"/>
            <a:r>
              <a:rPr lang="en-US" sz="3600" dirty="0">
                <a:solidFill>
                  <a:schemeClr val="tx1"/>
                </a:solidFill>
              </a:rPr>
              <a:t>Contemplation Utility -&gt; Later</a:t>
            </a:r>
          </a:p>
          <a:p>
            <a:pPr eaLnBrk="1" hangingPunct="1"/>
            <a:endParaRPr lang="en-US" dirty="0"/>
          </a:p>
        </p:txBody>
      </p:sp>
      <p:sp>
        <p:nvSpPr>
          <p:cNvPr id="3" name="Slide Number Placeholder 2"/>
          <p:cNvSpPr>
            <a:spLocks noGrp="1"/>
          </p:cNvSpPr>
          <p:nvPr>
            <p:ph type="sldNum" sz="quarter" idx="12"/>
          </p:nvPr>
        </p:nvSpPr>
        <p:spPr/>
        <p:txBody>
          <a:bodyPr/>
          <a:lstStyle/>
          <a:p>
            <a:pPr>
              <a:defRPr/>
            </a:pPr>
            <a:fld id="{F40A54DA-69BA-439E-A42D-1E277D744683}" type="slidenum">
              <a:rPr lang="en-US"/>
              <a:pPr>
                <a:defRPr/>
              </a:pPr>
              <a:t>9</a:t>
            </a:fld>
            <a:endParaRPr lang="en-US"/>
          </a:p>
        </p:txBody>
      </p:sp>
      <p:pic>
        <p:nvPicPr>
          <p:cNvPr id="1026" name="Picture 2" descr="C:\Users\Dave\Desktop\070314-titanic-kiss-5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429000"/>
            <a:ext cx="452628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5273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Accept this pair of events?</a:t>
            </a:r>
          </a:p>
        </p:txBody>
      </p:sp>
      <p:sp>
        <p:nvSpPr>
          <p:cNvPr id="3" name="Content Placeholder 2"/>
          <p:cNvSpPr>
            <a:spLocks noGrp="1"/>
          </p:cNvSpPr>
          <p:nvPr>
            <p:ph idx="1"/>
          </p:nvPr>
        </p:nvSpPr>
        <p:spPr/>
        <p:txBody>
          <a:bodyPr/>
          <a:lstStyle/>
          <a:p>
            <a:pPr marL="0" indent="0" algn="ctr">
              <a:buNone/>
            </a:pPr>
            <a:endParaRPr lang="en-US" dirty="0">
              <a:solidFill>
                <a:schemeClr val="tx1"/>
              </a:solidFill>
            </a:endParaRPr>
          </a:p>
          <a:p>
            <a:pPr marL="0" indent="0" algn="ctr">
              <a:buNone/>
            </a:pPr>
            <a:r>
              <a:rPr lang="en-US" dirty="0">
                <a:solidFill>
                  <a:schemeClr val="tx1"/>
                </a:solidFill>
              </a:rPr>
              <a:t>50% chance of receiving 49 dollars</a:t>
            </a:r>
          </a:p>
          <a:p>
            <a:pPr marL="0" indent="0" algn="ctr">
              <a:buNone/>
            </a:pPr>
            <a:r>
              <a:rPr lang="en-US" dirty="0">
                <a:solidFill>
                  <a:schemeClr val="tx1"/>
                </a:solidFill>
              </a:rPr>
              <a:t>AND</a:t>
            </a:r>
          </a:p>
          <a:p>
            <a:pPr marL="0" indent="0" algn="ctr">
              <a:buNone/>
            </a:pPr>
            <a:r>
              <a:rPr lang="en-US" dirty="0">
                <a:solidFill>
                  <a:schemeClr val="tx1"/>
                </a:solidFill>
              </a:rPr>
              <a:t>50% chance of paying 25 dollars</a:t>
            </a:r>
          </a:p>
          <a:p>
            <a:pPr algn="ctr"/>
            <a:endParaRPr lang="en-US" dirty="0">
              <a:solidFill>
                <a:schemeClr val="tx1"/>
              </a:solidFill>
            </a:endParaRPr>
          </a:p>
          <a:p>
            <a:pPr marL="0" indent="0" algn="ctr">
              <a:buNone/>
            </a:pPr>
            <a:r>
              <a:rPr lang="en-US" dirty="0">
                <a:solidFill>
                  <a:schemeClr val="tx1"/>
                </a:solidFill>
              </a:rPr>
              <a:t>Yes	Unsure	No</a:t>
            </a:r>
          </a:p>
          <a:p>
            <a:endParaRPr lang="en-US" dirty="0"/>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90</a:t>
            </a:fld>
            <a:endParaRPr lang="en-US"/>
          </a:p>
        </p:txBody>
      </p:sp>
      <p:sp>
        <p:nvSpPr>
          <p:cNvPr id="9" name="Oval 8"/>
          <p:cNvSpPr/>
          <p:nvPr/>
        </p:nvSpPr>
        <p:spPr>
          <a:xfrm>
            <a:off x="3810000" y="4495800"/>
            <a:ext cx="1371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690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pPr eaLnBrk="1" fontAlgn="auto" hangingPunct="1">
              <a:spcAft>
                <a:spcPts val="0"/>
              </a:spcAft>
              <a:defRPr/>
            </a:pPr>
            <a:r>
              <a:rPr lang="en-US" dirty="0">
                <a:latin typeface="+mj-lt"/>
              </a:rPr>
              <a:t>Study 3: Stimulus</a:t>
            </a:r>
          </a:p>
        </p:txBody>
      </p:sp>
      <p:sp>
        <p:nvSpPr>
          <p:cNvPr id="6" name="Content Placeholder 5"/>
          <p:cNvSpPr>
            <a:spLocks noGrp="1"/>
          </p:cNvSpPr>
          <p:nvPr>
            <p:ph idx="1"/>
          </p:nvPr>
        </p:nvSpPr>
        <p:spPr>
          <a:xfrm>
            <a:off x="457200" y="1295400"/>
            <a:ext cx="8229600" cy="5334000"/>
          </a:xfrm>
        </p:spPr>
        <p:txBody>
          <a:bodyPr/>
          <a:lstStyle/>
          <a:p>
            <a:pPr marL="0" indent="0" eaLnBrk="1" hangingPunct="1">
              <a:lnSpc>
                <a:spcPct val="80000"/>
              </a:lnSpc>
              <a:buFont typeface="Arial" charset="0"/>
              <a:buNone/>
            </a:pPr>
            <a:r>
              <a:rPr lang="en-US" dirty="0">
                <a:solidFill>
                  <a:schemeClr val="tx1"/>
                </a:solidFill>
              </a:rPr>
              <a:t>Please consider the following event:</a:t>
            </a:r>
            <a:br>
              <a:rPr lang="en-US" dirty="0">
                <a:solidFill>
                  <a:schemeClr val="tx1"/>
                </a:solidFill>
              </a:rPr>
            </a:br>
            <a:endParaRPr lang="en-US" dirty="0">
              <a:solidFill>
                <a:schemeClr val="tx1"/>
              </a:solidFill>
            </a:endParaRPr>
          </a:p>
          <a:p>
            <a:pPr marL="0" indent="0" algn="ctr" eaLnBrk="1" hangingPunct="1">
              <a:lnSpc>
                <a:spcPct val="80000"/>
              </a:lnSpc>
              <a:buFont typeface="Arial" charset="0"/>
              <a:buNone/>
            </a:pPr>
            <a:r>
              <a:rPr lang="en-US" b="1" dirty="0">
                <a:solidFill>
                  <a:schemeClr val="tx1"/>
                </a:solidFill>
              </a:rPr>
              <a:t>[50% chance of receiving $49] </a:t>
            </a:r>
            <a:br>
              <a:rPr lang="en-US" b="1" dirty="0">
                <a:solidFill>
                  <a:schemeClr val="tx1"/>
                </a:solidFill>
              </a:rPr>
            </a:br>
            <a:endParaRPr lang="en-US" b="1" dirty="0">
              <a:solidFill>
                <a:schemeClr val="tx1"/>
              </a:solidFill>
            </a:endParaRPr>
          </a:p>
          <a:p>
            <a:pPr marL="457200" indent="-457200" eaLnBrk="1" hangingPunct="1">
              <a:lnSpc>
                <a:spcPct val="80000"/>
              </a:lnSpc>
              <a:buAutoNum type="arabicPeriod"/>
            </a:pPr>
            <a:r>
              <a:rPr lang="en-US" dirty="0">
                <a:solidFill>
                  <a:schemeClr val="tx1"/>
                </a:solidFill>
              </a:rPr>
              <a:t>Assuming this event would definitely happen to you and you knew it were coming, </a:t>
            </a:r>
            <a:r>
              <a:rPr lang="en-US" b="1" dirty="0">
                <a:solidFill>
                  <a:schemeClr val="tx1"/>
                </a:solidFill>
              </a:rPr>
              <a:t>when</a:t>
            </a:r>
            <a:r>
              <a:rPr lang="en-US" dirty="0">
                <a:solidFill>
                  <a:schemeClr val="tx1"/>
                </a:solidFill>
              </a:rPr>
              <a:t> would you prefer it to happen?</a:t>
            </a:r>
          </a:p>
          <a:p>
            <a:pPr marL="0" indent="0" algn="ctr" eaLnBrk="1" hangingPunct="1">
              <a:lnSpc>
                <a:spcPct val="80000"/>
              </a:lnSpc>
              <a:buNone/>
            </a:pPr>
            <a:br>
              <a:rPr lang="en-US" dirty="0">
                <a:solidFill>
                  <a:schemeClr val="tx1"/>
                </a:solidFill>
              </a:rPr>
            </a:br>
            <a:r>
              <a:rPr lang="en-US" dirty="0">
                <a:solidFill>
                  <a:schemeClr val="tx1"/>
                </a:solidFill>
              </a:rPr>
              <a:t>Immediately	OR	in one week</a:t>
            </a:r>
            <a:endParaRPr lang="en-US" sz="1700" dirty="0">
              <a:solidFill>
                <a:schemeClr val="tx1"/>
              </a:solidFill>
            </a:endParaRPr>
          </a:p>
          <a:p>
            <a:pPr marL="0" indent="0" eaLnBrk="1" hangingPunct="1">
              <a:lnSpc>
                <a:spcPct val="80000"/>
              </a:lnSpc>
              <a:buNone/>
            </a:pPr>
            <a:endParaRPr lang="en-US" dirty="0">
              <a:solidFill>
                <a:schemeClr val="tx1"/>
              </a:solidFill>
            </a:endParaRPr>
          </a:p>
        </p:txBody>
      </p:sp>
      <p:sp>
        <p:nvSpPr>
          <p:cNvPr id="2" name="Slide Number Placeholder 1"/>
          <p:cNvSpPr>
            <a:spLocks noGrp="1"/>
          </p:cNvSpPr>
          <p:nvPr>
            <p:ph type="sldNum" sz="quarter" idx="12"/>
          </p:nvPr>
        </p:nvSpPr>
        <p:spPr/>
        <p:txBody>
          <a:bodyPr/>
          <a:lstStyle/>
          <a:p>
            <a:pPr>
              <a:defRPr/>
            </a:pPr>
            <a:fld id="{CC28AA9E-154A-4EF3-A77B-2C040BC8623B}" type="slidenum">
              <a:rPr lang="en-US"/>
              <a:pPr>
                <a:defRPr/>
              </a:pPr>
              <a:t>91</a:t>
            </a:fld>
            <a:endParaRPr lang="en-US"/>
          </a:p>
        </p:txBody>
      </p:sp>
      <p:sp>
        <p:nvSpPr>
          <p:cNvPr id="40964" name="Control 2"/>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5" name="Control 3"/>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6" name="Control 4"/>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Tree>
    <p:extLst>
      <p:ext uri="{BB962C8B-B14F-4D97-AF65-F5344CB8AC3E}">
        <p14:creationId xmlns:p14="http://schemas.microsoft.com/office/powerpoint/2010/main" val="31758776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pPr eaLnBrk="1" fontAlgn="auto" hangingPunct="1">
              <a:spcAft>
                <a:spcPts val="0"/>
              </a:spcAft>
              <a:defRPr/>
            </a:pPr>
            <a:r>
              <a:rPr lang="en-US" dirty="0">
                <a:latin typeface="+mj-lt"/>
              </a:rPr>
              <a:t>Study 3: Stimulus</a:t>
            </a:r>
          </a:p>
        </p:txBody>
      </p:sp>
      <p:sp>
        <p:nvSpPr>
          <p:cNvPr id="6" name="Content Placeholder 5"/>
          <p:cNvSpPr>
            <a:spLocks noGrp="1"/>
          </p:cNvSpPr>
          <p:nvPr>
            <p:ph idx="1"/>
          </p:nvPr>
        </p:nvSpPr>
        <p:spPr>
          <a:xfrm>
            <a:off x="457200" y="1295400"/>
            <a:ext cx="8229600" cy="5334000"/>
          </a:xfrm>
        </p:spPr>
        <p:txBody>
          <a:bodyPr/>
          <a:lstStyle/>
          <a:p>
            <a:pPr marL="0" indent="0" eaLnBrk="1" hangingPunct="1">
              <a:lnSpc>
                <a:spcPct val="80000"/>
              </a:lnSpc>
              <a:buFont typeface="Arial" charset="0"/>
              <a:buNone/>
            </a:pPr>
            <a:r>
              <a:rPr lang="en-US" dirty="0">
                <a:solidFill>
                  <a:schemeClr val="tx1"/>
                </a:solidFill>
              </a:rPr>
              <a:t>Please consider the following event:</a:t>
            </a:r>
            <a:br>
              <a:rPr lang="en-US" dirty="0">
                <a:solidFill>
                  <a:schemeClr val="tx1"/>
                </a:solidFill>
              </a:rPr>
            </a:br>
            <a:endParaRPr lang="en-US" dirty="0">
              <a:solidFill>
                <a:schemeClr val="tx1"/>
              </a:solidFill>
            </a:endParaRPr>
          </a:p>
          <a:p>
            <a:pPr marL="0" indent="0" algn="ctr" eaLnBrk="1" hangingPunct="1">
              <a:lnSpc>
                <a:spcPct val="80000"/>
              </a:lnSpc>
              <a:buFont typeface="Arial" charset="0"/>
              <a:buNone/>
            </a:pPr>
            <a:r>
              <a:rPr lang="en-US" b="1" dirty="0">
                <a:solidFill>
                  <a:schemeClr val="tx1"/>
                </a:solidFill>
              </a:rPr>
              <a:t>[50% chance of paying $25] </a:t>
            </a:r>
            <a:br>
              <a:rPr lang="en-US" b="1" dirty="0">
                <a:solidFill>
                  <a:schemeClr val="tx1"/>
                </a:solidFill>
              </a:rPr>
            </a:br>
            <a:endParaRPr lang="en-US" b="1" dirty="0">
              <a:solidFill>
                <a:schemeClr val="tx1"/>
              </a:solidFill>
            </a:endParaRPr>
          </a:p>
          <a:p>
            <a:pPr marL="457200" indent="-457200" eaLnBrk="1" hangingPunct="1">
              <a:lnSpc>
                <a:spcPct val="80000"/>
              </a:lnSpc>
              <a:buAutoNum type="arabicPeriod"/>
            </a:pPr>
            <a:r>
              <a:rPr lang="en-US" dirty="0">
                <a:solidFill>
                  <a:schemeClr val="tx1"/>
                </a:solidFill>
              </a:rPr>
              <a:t>Assuming this event would definitely happen to you and you knew it were coming, </a:t>
            </a:r>
            <a:r>
              <a:rPr lang="en-US" b="1" dirty="0">
                <a:solidFill>
                  <a:schemeClr val="tx1"/>
                </a:solidFill>
              </a:rPr>
              <a:t>when</a:t>
            </a:r>
            <a:r>
              <a:rPr lang="en-US" dirty="0">
                <a:solidFill>
                  <a:schemeClr val="tx1"/>
                </a:solidFill>
              </a:rPr>
              <a:t> would you prefer it to happen?</a:t>
            </a:r>
          </a:p>
          <a:p>
            <a:pPr marL="0" indent="0" algn="ctr" eaLnBrk="1" hangingPunct="1">
              <a:lnSpc>
                <a:spcPct val="80000"/>
              </a:lnSpc>
              <a:buNone/>
            </a:pPr>
            <a:br>
              <a:rPr lang="en-US" dirty="0">
                <a:solidFill>
                  <a:schemeClr val="tx1"/>
                </a:solidFill>
              </a:rPr>
            </a:br>
            <a:r>
              <a:rPr lang="en-US" dirty="0">
                <a:solidFill>
                  <a:schemeClr val="tx1"/>
                </a:solidFill>
              </a:rPr>
              <a:t>Immediately	OR	in one week</a:t>
            </a:r>
            <a:endParaRPr lang="en-US" sz="1700" dirty="0">
              <a:solidFill>
                <a:schemeClr val="tx1"/>
              </a:solidFill>
            </a:endParaRPr>
          </a:p>
          <a:p>
            <a:pPr marL="0" indent="0" eaLnBrk="1" hangingPunct="1">
              <a:lnSpc>
                <a:spcPct val="80000"/>
              </a:lnSpc>
              <a:buNone/>
            </a:pPr>
            <a:endParaRPr lang="en-US" dirty="0">
              <a:solidFill>
                <a:schemeClr val="tx1"/>
              </a:solidFill>
            </a:endParaRPr>
          </a:p>
        </p:txBody>
      </p:sp>
      <p:sp>
        <p:nvSpPr>
          <p:cNvPr id="2" name="Slide Number Placeholder 1"/>
          <p:cNvSpPr>
            <a:spLocks noGrp="1"/>
          </p:cNvSpPr>
          <p:nvPr>
            <p:ph type="sldNum" sz="quarter" idx="12"/>
          </p:nvPr>
        </p:nvSpPr>
        <p:spPr/>
        <p:txBody>
          <a:bodyPr/>
          <a:lstStyle/>
          <a:p>
            <a:pPr>
              <a:defRPr/>
            </a:pPr>
            <a:fld id="{CC28AA9E-154A-4EF3-A77B-2C040BC8623B}" type="slidenum">
              <a:rPr lang="en-US"/>
              <a:pPr>
                <a:defRPr/>
              </a:pPr>
              <a:t>92</a:t>
            </a:fld>
            <a:endParaRPr lang="en-US"/>
          </a:p>
        </p:txBody>
      </p:sp>
      <p:sp>
        <p:nvSpPr>
          <p:cNvPr id="40964" name="Control 2"/>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5" name="Control 3"/>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6" name="Control 4"/>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Tree>
    <p:extLst>
      <p:ext uri="{BB962C8B-B14F-4D97-AF65-F5344CB8AC3E}">
        <p14:creationId xmlns:p14="http://schemas.microsoft.com/office/powerpoint/2010/main" val="5865520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pPr eaLnBrk="1" fontAlgn="auto" hangingPunct="1">
              <a:spcAft>
                <a:spcPts val="0"/>
              </a:spcAft>
              <a:defRPr/>
            </a:pPr>
            <a:r>
              <a:rPr lang="en-US" dirty="0">
                <a:latin typeface="+mj-lt"/>
              </a:rPr>
              <a:t>Study 3: Stimulus</a:t>
            </a:r>
          </a:p>
        </p:txBody>
      </p:sp>
      <p:sp>
        <p:nvSpPr>
          <p:cNvPr id="6" name="Content Placeholder 5"/>
          <p:cNvSpPr>
            <a:spLocks noGrp="1"/>
          </p:cNvSpPr>
          <p:nvPr>
            <p:ph idx="1"/>
          </p:nvPr>
        </p:nvSpPr>
        <p:spPr>
          <a:xfrm>
            <a:off x="457200" y="1295400"/>
            <a:ext cx="8229600" cy="5334000"/>
          </a:xfrm>
        </p:spPr>
        <p:txBody>
          <a:bodyPr/>
          <a:lstStyle/>
          <a:p>
            <a:pPr marL="0" indent="0" eaLnBrk="1" hangingPunct="1">
              <a:lnSpc>
                <a:spcPct val="80000"/>
              </a:lnSpc>
              <a:buFont typeface="Arial" charset="0"/>
              <a:buNone/>
            </a:pPr>
            <a:r>
              <a:rPr lang="en-US" dirty="0">
                <a:solidFill>
                  <a:schemeClr val="tx1"/>
                </a:solidFill>
              </a:rPr>
              <a:t>Please consider the following event:</a:t>
            </a:r>
            <a:br>
              <a:rPr lang="en-US" dirty="0">
                <a:solidFill>
                  <a:schemeClr val="tx1"/>
                </a:solidFill>
              </a:rPr>
            </a:br>
            <a:endParaRPr lang="en-US" dirty="0">
              <a:solidFill>
                <a:schemeClr val="tx1"/>
              </a:solidFill>
            </a:endParaRPr>
          </a:p>
          <a:p>
            <a:pPr marL="0" indent="0" algn="ctr">
              <a:lnSpc>
                <a:spcPct val="80000"/>
              </a:lnSpc>
              <a:buNone/>
            </a:pPr>
            <a:r>
              <a:rPr lang="en-US" b="1" dirty="0">
                <a:solidFill>
                  <a:schemeClr val="tx1"/>
                </a:solidFill>
              </a:rPr>
              <a:t>[</a:t>
            </a:r>
            <a:r>
              <a:rPr lang="en-US" b="1" dirty="0"/>
              <a:t>get a free, relaxing massage for 50 minutes</a:t>
            </a:r>
            <a:r>
              <a:rPr lang="en-US" b="1" dirty="0">
                <a:solidFill>
                  <a:schemeClr val="tx1"/>
                </a:solidFill>
              </a:rPr>
              <a:t>] </a:t>
            </a:r>
            <a:br>
              <a:rPr lang="en-US" b="1" dirty="0">
                <a:solidFill>
                  <a:schemeClr val="tx1"/>
                </a:solidFill>
              </a:rPr>
            </a:br>
            <a:endParaRPr lang="en-US" b="1" dirty="0">
              <a:solidFill>
                <a:schemeClr val="tx1"/>
              </a:solidFill>
            </a:endParaRPr>
          </a:p>
          <a:p>
            <a:pPr marL="457200" indent="-457200" eaLnBrk="1" hangingPunct="1">
              <a:lnSpc>
                <a:spcPct val="80000"/>
              </a:lnSpc>
              <a:buAutoNum type="arabicPeriod"/>
            </a:pPr>
            <a:r>
              <a:rPr lang="en-US" dirty="0">
                <a:solidFill>
                  <a:schemeClr val="tx1"/>
                </a:solidFill>
              </a:rPr>
              <a:t>Assuming this event would definitely happen to you and you knew it were coming, </a:t>
            </a:r>
            <a:r>
              <a:rPr lang="en-US" b="1" dirty="0">
                <a:solidFill>
                  <a:schemeClr val="tx1"/>
                </a:solidFill>
              </a:rPr>
              <a:t>when</a:t>
            </a:r>
            <a:r>
              <a:rPr lang="en-US" dirty="0">
                <a:solidFill>
                  <a:schemeClr val="tx1"/>
                </a:solidFill>
              </a:rPr>
              <a:t> would you prefer it to happen?</a:t>
            </a:r>
          </a:p>
          <a:p>
            <a:pPr marL="0" indent="0" algn="ctr" eaLnBrk="1" hangingPunct="1">
              <a:lnSpc>
                <a:spcPct val="80000"/>
              </a:lnSpc>
              <a:buNone/>
            </a:pPr>
            <a:br>
              <a:rPr lang="en-US" dirty="0">
                <a:solidFill>
                  <a:schemeClr val="tx1"/>
                </a:solidFill>
              </a:rPr>
            </a:br>
            <a:r>
              <a:rPr lang="en-US" dirty="0">
                <a:solidFill>
                  <a:schemeClr val="tx1"/>
                </a:solidFill>
              </a:rPr>
              <a:t>Immediately	OR	in one week</a:t>
            </a:r>
            <a:endParaRPr lang="en-US" sz="1700" dirty="0">
              <a:solidFill>
                <a:schemeClr val="tx1"/>
              </a:solidFill>
            </a:endParaRPr>
          </a:p>
          <a:p>
            <a:pPr marL="0" indent="0" eaLnBrk="1" hangingPunct="1">
              <a:lnSpc>
                <a:spcPct val="80000"/>
              </a:lnSpc>
              <a:buNone/>
            </a:pPr>
            <a:endParaRPr lang="en-US" dirty="0">
              <a:solidFill>
                <a:schemeClr val="tx1"/>
              </a:solidFill>
            </a:endParaRPr>
          </a:p>
        </p:txBody>
      </p:sp>
      <p:sp>
        <p:nvSpPr>
          <p:cNvPr id="2" name="Slide Number Placeholder 1"/>
          <p:cNvSpPr>
            <a:spLocks noGrp="1"/>
          </p:cNvSpPr>
          <p:nvPr>
            <p:ph type="sldNum" sz="quarter" idx="12"/>
          </p:nvPr>
        </p:nvSpPr>
        <p:spPr/>
        <p:txBody>
          <a:bodyPr/>
          <a:lstStyle/>
          <a:p>
            <a:pPr>
              <a:defRPr/>
            </a:pPr>
            <a:fld id="{CC28AA9E-154A-4EF3-A77B-2C040BC8623B}" type="slidenum">
              <a:rPr lang="en-US"/>
              <a:pPr>
                <a:defRPr/>
              </a:pPr>
              <a:t>93</a:t>
            </a:fld>
            <a:endParaRPr lang="en-US"/>
          </a:p>
        </p:txBody>
      </p:sp>
      <p:sp>
        <p:nvSpPr>
          <p:cNvPr id="40964" name="Control 2"/>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5" name="Control 3"/>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6" name="Control 4"/>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Tree>
    <p:extLst>
      <p:ext uri="{BB962C8B-B14F-4D97-AF65-F5344CB8AC3E}">
        <p14:creationId xmlns:p14="http://schemas.microsoft.com/office/powerpoint/2010/main" val="37057220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pPr eaLnBrk="1" fontAlgn="auto" hangingPunct="1">
              <a:spcAft>
                <a:spcPts val="0"/>
              </a:spcAft>
              <a:defRPr/>
            </a:pPr>
            <a:r>
              <a:rPr lang="en-US" dirty="0">
                <a:latin typeface="+mj-lt"/>
              </a:rPr>
              <a:t>Study 3: Stimulus</a:t>
            </a:r>
          </a:p>
        </p:txBody>
      </p:sp>
      <p:sp>
        <p:nvSpPr>
          <p:cNvPr id="6" name="Content Placeholder 5"/>
          <p:cNvSpPr>
            <a:spLocks noGrp="1"/>
          </p:cNvSpPr>
          <p:nvPr>
            <p:ph idx="1"/>
          </p:nvPr>
        </p:nvSpPr>
        <p:spPr>
          <a:xfrm>
            <a:off x="457200" y="1295400"/>
            <a:ext cx="8229600" cy="5334000"/>
          </a:xfrm>
        </p:spPr>
        <p:txBody>
          <a:bodyPr/>
          <a:lstStyle/>
          <a:p>
            <a:pPr marL="0" indent="0" eaLnBrk="1" hangingPunct="1">
              <a:lnSpc>
                <a:spcPct val="80000"/>
              </a:lnSpc>
              <a:buFont typeface="Arial" charset="0"/>
              <a:buNone/>
            </a:pPr>
            <a:r>
              <a:rPr lang="en-US" dirty="0">
                <a:solidFill>
                  <a:schemeClr val="tx1"/>
                </a:solidFill>
              </a:rPr>
              <a:t>Please consider the following event:</a:t>
            </a:r>
            <a:br>
              <a:rPr lang="en-US" dirty="0">
                <a:solidFill>
                  <a:schemeClr val="tx1"/>
                </a:solidFill>
              </a:rPr>
            </a:br>
            <a:endParaRPr lang="en-US" dirty="0">
              <a:solidFill>
                <a:schemeClr val="tx1"/>
              </a:solidFill>
            </a:endParaRPr>
          </a:p>
          <a:p>
            <a:pPr marL="0" indent="0" algn="ctr">
              <a:lnSpc>
                <a:spcPct val="80000"/>
              </a:lnSpc>
              <a:buNone/>
            </a:pPr>
            <a:r>
              <a:rPr lang="en-US" b="1" dirty="0"/>
              <a:t>[spend time stuck in horrible traffic for 45 minutes]</a:t>
            </a:r>
            <a:br>
              <a:rPr lang="en-US" b="1" dirty="0">
                <a:solidFill>
                  <a:schemeClr val="tx1"/>
                </a:solidFill>
              </a:rPr>
            </a:br>
            <a:endParaRPr lang="en-US" b="1" dirty="0">
              <a:solidFill>
                <a:schemeClr val="tx1"/>
              </a:solidFill>
            </a:endParaRPr>
          </a:p>
          <a:p>
            <a:pPr marL="457200" indent="-457200" eaLnBrk="1" hangingPunct="1">
              <a:lnSpc>
                <a:spcPct val="80000"/>
              </a:lnSpc>
              <a:buAutoNum type="arabicPeriod"/>
            </a:pPr>
            <a:r>
              <a:rPr lang="en-US" dirty="0">
                <a:solidFill>
                  <a:schemeClr val="tx1"/>
                </a:solidFill>
              </a:rPr>
              <a:t>Assuming this event would definitely happen to you and you knew it were coming, </a:t>
            </a:r>
            <a:r>
              <a:rPr lang="en-US" b="1" dirty="0">
                <a:solidFill>
                  <a:schemeClr val="tx1"/>
                </a:solidFill>
              </a:rPr>
              <a:t>when</a:t>
            </a:r>
            <a:r>
              <a:rPr lang="en-US" dirty="0">
                <a:solidFill>
                  <a:schemeClr val="tx1"/>
                </a:solidFill>
              </a:rPr>
              <a:t> would you prefer it to happen?</a:t>
            </a:r>
          </a:p>
          <a:p>
            <a:pPr marL="0" indent="0" algn="ctr" eaLnBrk="1" hangingPunct="1">
              <a:lnSpc>
                <a:spcPct val="80000"/>
              </a:lnSpc>
              <a:buNone/>
            </a:pPr>
            <a:br>
              <a:rPr lang="en-US" dirty="0">
                <a:solidFill>
                  <a:schemeClr val="tx1"/>
                </a:solidFill>
              </a:rPr>
            </a:br>
            <a:r>
              <a:rPr lang="en-US" dirty="0">
                <a:solidFill>
                  <a:schemeClr val="tx1"/>
                </a:solidFill>
              </a:rPr>
              <a:t>Immediately	OR	in one week</a:t>
            </a:r>
            <a:endParaRPr lang="en-US" sz="1700" dirty="0">
              <a:solidFill>
                <a:schemeClr val="tx1"/>
              </a:solidFill>
            </a:endParaRPr>
          </a:p>
          <a:p>
            <a:pPr marL="0" indent="0" eaLnBrk="1" hangingPunct="1">
              <a:lnSpc>
                <a:spcPct val="80000"/>
              </a:lnSpc>
              <a:buNone/>
            </a:pPr>
            <a:endParaRPr lang="en-US" dirty="0">
              <a:solidFill>
                <a:schemeClr val="tx1"/>
              </a:solidFill>
            </a:endParaRPr>
          </a:p>
        </p:txBody>
      </p:sp>
      <p:sp>
        <p:nvSpPr>
          <p:cNvPr id="2" name="Slide Number Placeholder 1"/>
          <p:cNvSpPr>
            <a:spLocks noGrp="1"/>
          </p:cNvSpPr>
          <p:nvPr>
            <p:ph type="sldNum" sz="quarter" idx="12"/>
          </p:nvPr>
        </p:nvSpPr>
        <p:spPr/>
        <p:txBody>
          <a:bodyPr/>
          <a:lstStyle/>
          <a:p>
            <a:pPr>
              <a:defRPr/>
            </a:pPr>
            <a:fld id="{CC28AA9E-154A-4EF3-A77B-2C040BC8623B}" type="slidenum">
              <a:rPr lang="en-US"/>
              <a:pPr>
                <a:defRPr/>
              </a:pPr>
              <a:t>94</a:t>
            </a:fld>
            <a:endParaRPr lang="en-US"/>
          </a:p>
        </p:txBody>
      </p:sp>
      <p:sp>
        <p:nvSpPr>
          <p:cNvPr id="40964" name="Control 2"/>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5" name="Control 3"/>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6" name="Control 4"/>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Tree>
    <p:extLst>
      <p:ext uri="{BB962C8B-B14F-4D97-AF65-F5344CB8AC3E}">
        <p14:creationId xmlns:p14="http://schemas.microsoft.com/office/powerpoint/2010/main" val="23356486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pPr eaLnBrk="1" fontAlgn="auto" hangingPunct="1">
              <a:spcAft>
                <a:spcPts val="0"/>
              </a:spcAft>
              <a:defRPr/>
            </a:pPr>
            <a:r>
              <a:rPr lang="en-US" dirty="0">
                <a:latin typeface="+mj-lt"/>
              </a:rPr>
              <a:t>Study 3: Stimulus</a:t>
            </a:r>
          </a:p>
        </p:txBody>
      </p:sp>
      <p:sp>
        <p:nvSpPr>
          <p:cNvPr id="6" name="Content Placeholder 5"/>
          <p:cNvSpPr>
            <a:spLocks noGrp="1"/>
          </p:cNvSpPr>
          <p:nvPr>
            <p:ph idx="1"/>
          </p:nvPr>
        </p:nvSpPr>
        <p:spPr>
          <a:xfrm>
            <a:off x="457200" y="1295400"/>
            <a:ext cx="8229600" cy="5334000"/>
          </a:xfrm>
        </p:spPr>
        <p:txBody>
          <a:bodyPr/>
          <a:lstStyle/>
          <a:p>
            <a:pPr marL="0" indent="0" eaLnBrk="1" hangingPunct="1">
              <a:lnSpc>
                <a:spcPct val="80000"/>
              </a:lnSpc>
              <a:buFont typeface="Arial" charset="0"/>
              <a:buNone/>
            </a:pPr>
            <a:r>
              <a:rPr lang="en-US" dirty="0">
                <a:solidFill>
                  <a:schemeClr val="tx1"/>
                </a:solidFill>
              </a:rPr>
              <a:t>Please consider the following event:</a:t>
            </a:r>
            <a:br>
              <a:rPr lang="en-US" dirty="0">
                <a:solidFill>
                  <a:schemeClr val="tx1"/>
                </a:solidFill>
              </a:rPr>
            </a:br>
            <a:endParaRPr lang="en-US" dirty="0">
              <a:solidFill>
                <a:schemeClr val="tx1"/>
              </a:solidFill>
            </a:endParaRPr>
          </a:p>
          <a:p>
            <a:pPr marL="0" indent="0" algn="ctr">
              <a:lnSpc>
                <a:spcPct val="80000"/>
              </a:lnSpc>
              <a:buNone/>
            </a:pPr>
            <a:r>
              <a:rPr lang="en-US" b="1" dirty="0"/>
              <a:t>[a complimentary dinner at a restaurant of your choice]</a:t>
            </a:r>
            <a:br>
              <a:rPr lang="en-US" b="1" dirty="0">
                <a:solidFill>
                  <a:schemeClr val="tx1"/>
                </a:solidFill>
              </a:rPr>
            </a:br>
            <a:endParaRPr lang="en-US" b="1" dirty="0">
              <a:solidFill>
                <a:schemeClr val="tx1"/>
              </a:solidFill>
            </a:endParaRPr>
          </a:p>
          <a:p>
            <a:pPr marL="457200" indent="-457200" eaLnBrk="1" hangingPunct="1">
              <a:lnSpc>
                <a:spcPct val="80000"/>
              </a:lnSpc>
              <a:buAutoNum type="arabicPeriod"/>
            </a:pPr>
            <a:r>
              <a:rPr lang="en-US" dirty="0">
                <a:solidFill>
                  <a:schemeClr val="tx1"/>
                </a:solidFill>
              </a:rPr>
              <a:t>Assuming this event would definitely happen to you and you knew it were coming, </a:t>
            </a:r>
            <a:r>
              <a:rPr lang="en-US" b="1" dirty="0">
                <a:solidFill>
                  <a:schemeClr val="tx1"/>
                </a:solidFill>
              </a:rPr>
              <a:t>when</a:t>
            </a:r>
            <a:r>
              <a:rPr lang="en-US" dirty="0">
                <a:solidFill>
                  <a:schemeClr val="tx1"/>
                </a:solidFill>
              </a:rPr>
              <a:t> would you prefer it to happen?</a:t>
            </a:r>
          </a:p>
          <a:p>
            <a:pPr marL="0" indent="0" algn="ctr" eaLnBrk="1" hangingPunct="1">
              <a:lnSpc>
                <a:spcPct val="80000"/>
              </a:lnSpc>
              <a:buNone/>
            </a:pPr>
            <a:br>
              <a:rPr lang="en-US" dirty="0">
                <a:solidFill>
                  <a:schemeClr val="tx1"/>
                </a:solidFill>
              </a:rPr>
            </a:br>
            <a:r>
              <a:rPr lang="en-US" dirty="0">
                <a:solidFill>
                  <a:schemeClr val="tx1"/>
                </a:solidFill>
              </a:rPr>
              <a:t>Immediately	OR	in one week</a:t>
            </a:r>
            <a:endParaRPr lang="en-US" sz="1700" dirty="0">
              <a:solidFill>
                <a:schemeClr val="tx1"/>
              </a:solidFill>
            </a:endParaRPr>
          </a:p>
          <a:p>
            <a:pPr marL="0" indent="0" eaLnBrk="1" hangingPunct="1">
              <a:lnSpc>
                <a:spcPct val="80000"/>
              </a:lnSpc>
              <a:buNone/>
            </a:pPr>
            <a:endParaRPr lang="en-US" dirty="0">
              <a:solidFill>
                <a:schemeClr val="tx1"/>
              </a:solidFill>
            </a:endParaRPr>
          </a:p>
        </p:txBody>
      </p:sp>
      <p:sp>
        <p:nvSpPr>
          <p:cNvPr id="2" name="Slide Number Placeholder 1"/>
          <p:cNvSpPr>
            <a:spLocks noGrp="1"/>
          </p:cNvSpPr>
          <p:nvPr>
            <p:ph type="sldNum" sz="quarter" idx="12"/>
          </p:nvPr>
        </p:nvSpPr>
        <p:spPr/>
        <p:txBody>
          <a:bodyPr/>
          <a:lstStyle/>
          <a:p>
            <a:pPr>
              <a:defRPr/>
            </a:pPr>
            <a:fld id="{CC28AA9E-154A-4EF3-A77B-2C040BC8623B}" type="slidenum">
              <a:rPr lang="en-US"/>
              <a:pPr>
                <a:defRPr/>
              </a:pPr>
              <a:t>95</a:t>
            </a:fld>
            <a:endParaRPr lang="en-US"/>
          </a:p>
        </p:txBody>
      </p:sp>
      <p:sp>
        <p:nvSpPr>
          <p:cNvPr id="40964" name="Control 2"/>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5" name="Control 3"/>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6" name="Control 4"/>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Tree>
    <p:extLst>
      <p:ext uri="{BB962C8B-B14F-4D97-AF65-F5344CB8AC3E}">
        <p14:creationId xmlns:p14="http://schemas.microsoft.com/office/powerpoint/2010/main" val="8580530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pPr eaLnBrk="1" fontAlgn="auto" hangingPunct="1">
              <a:spcAft>
                <a:spcPts val="0"/>
              </a:spcAft>
              <a:defRPr/>
            </a:pPr>
            <a:r>
              <a:rPr lang="en-US" dirty="0">
                <a:latin typeface="+mj-lt"/>
              </a:rPr>
              <a:t>Study 3: Stimulus</a:t>
            </a:r>
          </a:p>
        </p:txBody>
      </p:sp>
      <p:sp>
        <p:nvSpPr>
          <p:cNvPr id="6" name="Content Placeholder 5"/>
          <p:cNvSpPr>
            <a:spLocks noGrp="1"/>
          </p:cNvSpPr>
          <p:nvPr>
            <p:ph idx="1"/>
          </p:nvPr>
        </p:nvSpPr>
        <p:spPr>
          <a:xfrm>
            <a:off x="457200" y="1295400"/>
            <a:ext cx="8229600" cy="5334000"/>
          </a:xfrm>
        </p:spPr>
        <p:txBody>
          <a:bodyPr/>
          <a:lstStyle/>
          <a:p>
            <a:pPr marL="0" indent="0" eaLnBrk="1" hangingPunct="1">
              <a:lnSpc>
                <a:spcPct val="80000"/>
              </a:lnSpc>
              <a:buFont typeface="Arial" charset="0"/>
              <a:buNone/>
            </a:pPr>
            <a:r>
              <a:rPr lang="en-US" dirty="0">
                <a:solidFill>
                  <a:schemeClr val="tx1"/>
                </a:solidFill>
              </a:rPr>
              <a:t>Please consider the following event:</a:t>
            </a:r>
            <a:br>
              <a:rPr lang="en-US" dirty="0">
                <a:solidFill>
                  <a:schemeClr val="tx1"/>
                </a:solidFill>
              </a:rPr>
            </a:br>
            <a:endParaRPr lang="en-US" dirty="0">
              <a:solidFill>
                <a:schemeClr val="tx1"/>
              </a:solidFill>
            </a:endParaRPr>
          </a:p>
          <a:p>
            <a:pPr marL="0" indent="0" algn="ctr">
              <a:lnSpc>
                <a:spcPct val="80000"/>
              </a:lnSpc>
              <a:buNone/>
            </a:pPr>
            <a:r>
              <a:rPr lang="en-US" b="1" dirty="0"/>
              <a:t>[endure 10 mild (and harmless) electric shocks]</a:t>
            </a:r>
            <a:br>
              <a:rPr lang="en-US" b="1" dirty="0">
                <a:solidFill>
                  <a:schemeClr val="tx1"/>
                </a:solidFill>
              </a:rPr>
            </a:br>
            <a:endParaRPr lang="en-US" b="1" dirty="0">
              <a:solidFill>
                <a:schemeClr val="tx1"/>
              </a:solidFill>
            </a:endParaRPr>
          </a:p>
          <a:p>
            <a:pPr marL="457200" indent="-457200" eaLnBrk="1" hangingPunct="1">
              <a:lnSpc>
                <a:spcPct val="80000"/>
              </a:lnSpc>
              <a:buAutoNum type="arabicPeriod"/>
            </a:pPr>
            <a:r>
              <a:rPr lang="en-US" dirty="0">
                <a:solidFill>
                  <a:schemeClr val="tx1"/>
                </a:solidFill>
              </a:rPr>
              <a:t>Assuming this event would definitely happen to you and you knew it were coming, </a:t>
            </a:r>
            <a:r>
              <a:rPr lang="en-US" b="1" dirty="0">
                <a:solidFill>
                  <a:schemeClr val="tx1"/>
                </a:solidFill>
              </a:rPr>
              <a:t>when</a:t>
            </a:r>
            <a:r>
              <a:rPr lang="en-US" dirty="0">
                <a:solidFill>
                  <a:schemeClr val="tx1"/>
                </a:solidFill>
              </a:rPr>
              <a:t> would you prefer it to happen?</a:t>
            </a:r>
          </a:p>
          <a:p>
            <a:pPr marL="0" indent="0" algn="ctr" eaLnBrk="1" hangingPunct="1">
              <a:lnSpc>
                <a:spcPct val="80000"/>
              </a:lnSpc>
              <a:buNone/>
            </a:pPr>
            <a:br>
              <a:rPr lang="en-US" dirty="0">
                <a:solidFill>
                  <a:schemeClr val="tx1"/>
                </a:solidFill>
              </a:rPr>
            </a:br>
            <a:r>
              <a:rPr lang="en-US" dirty="0">
                <a:solidFill>
                  <a:schemeClr val="tx1"/>
                </a:solidFill>
              </a:rPr>
              <a:t>Immediately	OR	in one week</a:t>
            </a:r>
            <a:endParaRPr lang="en-US" sz="1700" dirty="0">
              <a:solidFill>
                <a:schemeClr val="tx1"/>
              </a:solidFill>
            </a:endParaRPr>
          </a:p>
          <a:p>
            <a:pPr marL="0" indent="0" eaLnBrk="1" hangingPunct="1">
              <a:lnSpc>
                <a:spcPct val="80000"/>
              </a:lnSpc>
              <a:buNone/>
            </a:pPr>
            <a:endParaRPr lang="en-US" dirty="0">
              <a:solidFill>
                <a:schemeClr val="tx1"/>
              </a:solidFill>
            </a:endParaRPr>
          </a:p>
        </p:txBody>
      </p:sp>
      <p:sp>
        <p:nvSpPr>
          <p:cNvPr id="2" name="Slide Number Placeholder 1"/>
          <p:cNvSpPr>
            <a:spLocks noGrp="1"/>
          </p:cNvSpPr>
          <p:nvPr>
            <p:ph type="sldNum" sz="quarter" idx="12"/>
          </p:nvPr>
        </p:nvSpPr>
        <p:spPr/>
        <p:txBody>
          <a:bodyPr/>
          <a:lstStyle/>
          <a:p>
            <a:pPr>
              <a:defRPr/>
            </a:pPr>
            <a:fld id="{CC28AA9E-154A-4EF3-A77B-2C040BC8623B}" type="slidenum">
              <a:rPr lang="en-US"/>
              <a:pPr>
                <a:defRPr/>
              </a:pPr>
              <a:t>96</a:t>
            </a:fld>
            <a:endParaRPr lang="en-US"/>
          </a:p>
        </p:txBody>
      </p:sp>
      <p:sp>
        <p:nvSpPr>
          <p:cNvPr id="40964" name="Control 2"/>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5" name="Control 3"/>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6" name="Control 4"/>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Tree>
    <p:extLst>
      <p:ext uri="{BB962C8B-B14F-4D97-AF65-F5344CB8AC3E}">
        <p14:creationId xmlns:p14="http://schemas.microsoft.com/office/powerpoint/2010/main" val="26062187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Time preferences</a:t>
            </a:r>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97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27574385"/>
              </p:ext>
            </p:extLst>
          </p:nvPr>
        </p:nvGraphicFramePr>
        <p:xfrm>
          <a:off x="1371600" y="2133600"/>
          <a:ext cx="6172200" cy="38100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1270000">
                <a:tc>
                  <a:txBody>
                    <a:bodyPr/>
                    <a:lstStyle/>
                    <a:p>
                      <a:pPr algn="ctr"/>
                      <a:endParaRPr lang="en-US" sz="3200" dirty="0">
                        <a:latin typeface="+mj-lt"/>
                      </a:endParaRPr>
                    </a:p>
                  </a:txBody>
                  <a:tcPr anchor="ctr"/>
                </a:tc>
                <a:tc>
                  <a:txBody>
                    <a:bodyPr/>
                    <a:lstStyle/>
                    <a:p>
                      <a:pPr algn="ctr"/>
                      <a:r>
                        <a:rPr lang="en-US" sz="3200" dirty="0">
                          <a:latin typeface="+mj-lt"/>
                        </a:rPr>
                        <a:t>Gains</a:t>
                      </a:r>
                    </a:p>
                  </a:txBody>
                  <a:tcPr anchor="ctr"/>
                </a:tc>
                <a:tc>
                  <a:txBody>
                    <a:bodyPr/>
                    <a:lstStyle/>
                    <a:p>
                      <a:pPr algn="ctr"/>
                      <a:r>
                        <a:rPr lang="en-US" sz="3200" dirty="0">
                          <a:latin typeface="+mj-lt"/>
                        </a:rPr>
                        <a:t>Losses</a:t>
                      </a:r>
                    </a:p>
                  </a:txBody>
                  <a:tcPr anchor="ctr"/>
                </a:tc>
                <a:extLst>
                  <a:ext uri="{0D108BD9-81ED-4DB2-BD59-A6C34878D82A}">
                    <a16:rowId xmlns:a16="http://schemas.microsoft.com/office/drawing/2014/main" val="10000"/>
                  </a:ext>
                </a:extLst>
              </a:tr>
              <a:tr h="1270000">
                <a:tc>
                  <a:txBody>
                    <a:bodyPr/>
                    <a:lstStyle/>
                    <a:p>
                      <a:pPr algn="ctr"/>
                      <a:r>
                        <a:rPr lang="en-US" sz="3200" dirty="0">
                          <a:latin typeface="+mj-lt"/>
                        </a:rPr>
                        <a:t>Now</a:t>
                      </a:r>
                    </a:p>
                  </a:txBody>
                  <a:tcPr anchor="ctr"/>
                </a:tc>
                <a:tc>
                  <a:txBody>
                    <a:bodyPr/>
                    <a:lstStyle/>
                    <a:p>
                      <a:pPr algn="ctr"/>
                      <a:r>
                        <a:rPr lang="en-US" sz="3200" dirty="0">
                          <a:latin typeface="+mj-lt"/>
                        </a:rPr>
                        <a:t>79%</a:t>
                      </a:r>
                    </a:p>
                  </a:txBody>
                  <a:tcPr anchor="ctr"/>
                </a:tc>
                <a:tc>
                  <a:txBody>
                    <a:bodyPr/>
                    <a:lstStyle/>
                    <a:p>
                      <a:pPr algn="ctr"/>
                      <a:r>
                        <a:rPr lang="en-US" sz="3200" dirty="0">
                          <a:latin typeface="+mj-lt"/>
                        </a:rPr>
                        <a:t>57%</a:t>
                      </a:r>
                    </a:p>
                  </a:txBody>
                  <a:tcPr anchor="ctr"/>
                </a:tc>
                <a:extLst>
                  <a:ext uri="{0D108BD9-81ED-4DB2-BD59-A6C34878D82A}">
                    <a16:rowId xmlns:a16="http://schemas.microsoft.com/office/drawing/2014/main" val="10001"/>
                  </a:ext>
                </a:extLst>
              </a:tr>
              <a:tr h="1270000">
                <a:tc>
                  <a:txBody>
                    <a:bodyPr/>
                    <a:lstStyle/>
                    <a:p>
                      <a:pPr algn="ctr"/>
                      <a:r>
                        <a:rPr lang="en-US" sz="3200" dirty="0">
                          <a:latin typeface="+mj-lt"/>
                        </a:rPr>
                        <a:t>In one week</a:t>
                      </a:r>
                    </a:p>
                  </a:txBody>
                  <a:tcPr anchor="ctr"/>
                </a:tc>
                <a:tc>
                  <a:txBody>
                    <a:bodyPr/>
                    <a:lstStyle/>
                    <a:p>
                      <a:pPr algn="ctr"/>
                      <a:r>
                        <a:rPr lang="en-US" sz="3200" dirty="0">
                          <a:latin typeface="+mj-lt"/>
                        </a:rPr>
                        <a:t>21%</a:t>
                      </a:r>
                    </a:p>
                  </a:txBody>
                  <a:tcPr anchor="ctr"/>
                </a:tc>
                <a:tc>
                  <a:txBody>
                    <a:bodyPr/>
                    <a:lstStyle/>
                    <a:p>
                      <a:pPr algn="ctr"/>
                      <a:r>
                        <a:rPr lang="en-US" sz="3200" dirty="0">
                          <a:latin typeface="+mj-lt"/>
                        </a:rPr>
                        <a:t>43%</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6827940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Time preferences</a:t>
            </a:r>
          </a:p>
        </p:txBody>
      </p:sp>
      <p:sp>
        <p:nvSpPr>
          <p:cNvPr id="4" name="Slide Number Placeholder 3"/>
          <p:cNvSpPr>
            <a:spLocks noGrp="1"/>
          </p:cNvSpPr>
          <p:nvPr>
            <p:ph type="sldNum" sz="quarter" idx="12"/>
          </p:nvPr>
        </p:nvSpPr>
        <p:spPr/>
        <p:txBody>
          <a:bodyPr/>
          <a:lstStyle/>
          <a:p>
            <a:pPr>
              <a:defRPr/>
            </a:pPr>
            <a:fld id="{D097DE85-9191-4CFB-BF07-CC1D09CCB1D6}" type="slidenum">
              <a:rPr lang="en-US" smtClean="0"/>
              <a:pPr>
                <a:defRPr/>
              </a:pPr>
              <a:t>98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365428426"/>
              </p:ext>
            </p:extLst>
          </p:nvPr>
        </p:nvGraphicFramePr>
        <p:xfrm>
          <a:off x="1371600" y="2133600"/>
          <a:ext cx="6172200" cy="38100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1270000">
                <a:tc>
                  <a:txBody>
                    <a:bodyPr/>
                    <a:lstStyle/>
                    <a:p>
                      <a:pPr algn="ctr"/>
                      <a:endParaRPr lang="en-US" sz="3200" dirty="0">
                        <a:latin typeface="+mj-lt"/>
                      </a:endParaRPr>
                    </a:p>
                  </a:txBody>
                  <a:tcPr anchor="ctr"/>
                </a:tc>
                <a:tc>
                  <a:txBody>
                    <a:bodyPr/>
                    <a:lstStyle/>
                    <a:p>
                      <a:pPr algn="ctr"/>
                      <a:r>
                        <a:rPr lang="en-US" sz="3200" dirty="0">
                          <a:latin typeface="+mj-lt"/>
                        </a:rPr>
                        <a:t>Gains</a:t>
                      </a:r>
                    </a:p>
                  </a:txBody>
                  <a:tcPr anchor="ctr"/>
                </a:tc>
                <a:tc>
                  <a:txBody>
                    <a:bodyPr/>
                    <a:lstStyle/>
                    <a:p>
                      <a:pPr algn="ctr"/>
                      <a:r>
                        <a:rPr lang="en-US" sz="3200" dirty="0">
                          <a:latin typeface="+mj-lt"/>
                        </a:rPr>
                        <a:t>Losses</a:t>
                      </a:r>
                    </a:p>
                  </a:txBody>
                  <a:tcPr anchor="ctr"/>
                </a:tc>
                <a:extLst>
                  <a:ext uri="{0D108BD9-81ED-4DB2-BD59-A6C34878D82A}">
                    <a16:rowId xmlns:a16="http://schemas.microsoft.com/office/drawing/2014/main" val="10000"/>
                  </a:ext>
                </a:extLst>
              </a:tr>
              <a:tr h="1270000">
                <a:tc>
                  <a:txBody>
                    <a:bodyPr/>
                    <a:lstStyle/>
                    <a:p>
                      <a:pPr algn="ctr"/>
                      <a:r>
                        <a:rPr lang="en-US" sz="3200" dirty="0">
                          <a:latin typeface="+mj-lt"/>
                        </a:rPr>
                        <a:t>Now</a:t>
                      </a:r>
                    </a:p>
                  </a:txBody>
                  <a:tcPr anchor="ctr"/>
                </a:tc>
                <a:tc>
                  <a:txBody>
                    <a:bodyPr/>
                    <a:lstStyle/>
                    <a:p>
                      <a:pPr algn="ctr"/>
                      <a:r>
                        <a:rPr lang="en-US" sz="3200" b="1" dirty="0">
                          <a:solidFill>
                            <a:srgbClr val="FF0000"/>
                          </a:solidFill>
                          <a:latin typeface="+mj-lt"/>
                        </a:rPr>
                        <a:t>79%</a:t>
                      </a:r>
                    </a:p>
                  </a:txBody>
                  <a:tcPr anchor="ctr"/>
                </a:tc>
                <a:tc>
                  <a:txBody>
                    <a:bodyPr/>
                    <a:lstStyle/>
                    <a:p>
                      <a:pPr algn="ctr"/>
                      <a:r>
                        <a:rPr lang="en-US" sz="3200" dirty="0">
                          <a:latin typeface="+mj-lt"/>
                        </a:rPr>
                        <a:t>57%</a:t>
                      </a:r>
                    </a:p>
                  </a:txBody>
                  <a:tcPr anchor="ctr"/>
                </a:tc>
                <a:extLst>
                  <a:ext uri="{0D108BD9-81ED-4DB2-BD59-A6C34878D82A}">
                    <a16:rowId xmlns:a16="http://schemas.microsoft.com/office/drawing/2014/main" val="10001"/>
                  </a:ext>
                </a:extLst>
              </a:tr>
              <a:tr h="1270000">
                <a:tc>
                  <a:txBody>
                    <a:bodyPr/>
                    <a:lstStyle/>
                    <a:p>
                      <a:pPr algn="ctr"/>
                      <a:r>
                        <a:rPr lang="en-US" sz="3200" dirty="0">
                          <a:latin typeface="+mj-lt"/>
                        </a:rPr>
                        <a:t>In one week</a:t>
                      </a:r>
                    </a:p>
                  </a:txBody>
                  <a:tcPr anchor="ctr"/>
                </a:tc>
                <a:tc>
                  <a:txBody>
                    <a:bodyPr/>
                    <a:lstStyle/>
                    <a:p>
                      <a:pPr algn="ctr"/>
                      <a:r>
                        <a:rPr lang="en-US" sz="3200" dirty="0">
                          <a:latin typeface="+mj-lt"/>
                        </a:rPr>
                        <a:t>21%</a:t>
                      </a:r>
                    </a:p>
                  </a:txBody>
                  <a:tcPr anchor="ctr"/>
                </a:tc>
                <a:tc>
                  <a:txBody>
                    <a:bodyPr/>
                    <a:lstStyle/>
                    <a:p>
                      <a:pPr algn="ctr"/>
                      <a:r>
                        <a:rPr lang="en-US" sz="3200" b="1" dirty="0">
                          <a:solidFill>
                            <a:srgbClr val="FF0000"/>
                          </a:solidFill>
                          <a:latin typeface="+mj-lt"/>
                        </a:rPr>
                        <a:t>43%</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7175603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pPr eaLnBrk="1" fontAlgn="auto" hangingPunct="1">
              <a:spcAft>
                <a:spcPts val="0"/>
              </a:spcAft>
              <a:defRPr/>
            </a:pPr>
            <a:r>
              <a:rPr lang="en-US" dirty="0">
                <a:latin typeface="+mj-lt"/>
              </a:rPr>
              <a:t>Study 3: Stimulus</a:t>
            </a:r>
          </a:p>
        </p:txBody>
      </p:sp>
      <p:sp>
        <p:nvSpPr>
          <p:cNvPr id="6" name="Content Placeholder 5"/>
          <p:cNvSpPr>
            <a:spLocks noGrp="1"/>
          </p:cNvSpPr>
          <p:nvPr>
            <p:ph idx="1"/>
          </p:nvPr>
        </p:nvSpPr>
        <p:spPr>
          <a:xfrm>
            <a:off x="457200" y="1295400"/>
            <a:ext cx="8229600" cy="5334000"/>
          </a:xfrm>
        </p:spPr>
        <p:txBody>
          <a:bodyPr/>
          <a:lstStyle/>
          <a:p>
            <a:pPr marL="0" indent="0" eaLnBrk="1" hangingPunct="1">
              <a:lnSpc>
                <a:spcPct val="80000"/>
              </a:lnSpc>
              <a:buNone/>
            </a:pPr>
            <a:r>
              <a:rPr lang="en-US" dirty="0">
                <a:solidFill>
                  <a:schemeClr val="tx1"/>
                </a:solidFill>
              </a:rPr>
              <a:t>2.a. Please imagine this event happening one week from now. Would </a:t>
            </a:r>
            <a:r>
              <a:rPr lang="en-US" b="1" dirty="0">
                <a:solidFill>
                  <a:schemeClr val="tx1"/>
                </a:solidFill>
              </a:rPr>
              <a:t>experiencing</a:t>
            </a:r>
            <a:r>
              <a:rPr lang="en-US" dirty="0">
                <a:solidFill>
                  <a:schemeClr val="tx1"/>
                </a:solidFill>
              </a:rPr>
              <a:t> this event be pleasurable or </a:t>
            </a:r>
            <a:r>
              <a:rPr lang="en-US" dirty="0" err="1">
                <a:solidFill>
                  <a:schemeClr val="tx1"/>
                </a:solidFill>
              </a:rPr>
              <a:t>unpleasurable</a:t>
            </a:r>
            <a:r>
              <a:rPr lang="en-US" dirty="0">
                <a:solidFill>
                  <a:schemeClr val="tx1"/>
                </a:solidFill>
              </a:rPr>
              <a:t>?</a:t>
            </a:r>
          </a:p>
          <a:p>
            <a:pPr marL="0" indent="0" eaLnBrk="1" hangingPunct="1">
              <a:lnSpc>
                <a:spcPct val="80000"/>
              </a:lnSpc>
              <a:buNone/>
            </a:pPr>
            <a:endParaRPr lang="en-US" dirty="0">
              <a:solidFill>
                <a:schemeClr val="tx1"/>
              </a:solidFill>
            </a:endParaRPr>
          </a:p>
          <a:p>
            <a:pPr marL="0" indent="0" algn="ctr" eaLnBrk="1" hangingPunct="1">
              <a:lnSpc>
                <a:spcPct val="80000"/>
              </a:lnSpc>
              <a:buNone/>
            </a:pPr>
            <a:r>
              <a:rPr lang="en-US" sz="2400" dirty="0">
                <a:solidFill>
                  <a:schemeClr val="tx1"/>
                </a:solidFill>
              </a:rPr>
              <a:t>Pleasurable experience 	OR 	</a:t>
            </a:r>
            <a:r>
              <a:rPr lang="en-US" sz="2400" dirty="0" err="1">
                <a:solidFill>
                  <a:schemeClr val="tx1"/>
                </a:solidFill>
              </a:rPr>
              <a:t>unpleasurable</a:t>
            </a:r>
            <a:r>
              <a:rPr lang="en-US" sz="2400" dirty="0">
                <a:solidFill>
                  <a:schemeClr val="tx1"/>
                </a:solidFill>
              </a:rPr>
              <a:t> experience</a:t>
            </a:r>
          </a:p>
          <a:p>
            <a:pPr marL="0" indent="0" algn="ctr" eaLnBrk="1" hangingPunct="1">
              <a:lnSpc>
                <a:spcPct val="80000"/>
              </a:lnSpc>
              <a:buNone/>
            </a:pPr>
            <a:endParaRPr lang="en-US" sz="1700" dirty="0">
              <a:solidFill>
                <a:schemeClr val="tx1"/>
              </a:solidFill>
            </a:endParaRPr>
          </a:p>
          <a:p>
            <a:pPr marL="0" indent="0" eaLnBrk="1" hangingPunct="1">
              <a:lnSpc>
                <a:spcPct val="80000"/>
              </a:lnSpc>
              <a:buNone/>
            </a:pPr>
            <a:r>
              <a:rPr lang="en-US" dirty="0">
                <a:solidFill>
                  <a:schemeClr val="tx1"/>
                </a:solidFill>
              </a:rPr>
              <a:t>2.b. How strongly would </a:t>
            </a:r>
            <a:r>
              <a:rPr lang="en-US" b="1" dirty="0">
                <a:solidFill>
                  <a:schemeClr val="tx1"/>
                </a:solidFill>
              </a:rPr>
              <a:t>experiencing</a:t>
            </a:r>
            <a:r>
              <a:rPr lang="en-US" dirty="0">
                <a:solidFill>
                  <a:schemeClr val="tx1"/>
                </a:solidFill>
              </a:rPr>
              <a:t> this event affect your feelings at that time?</a:t>
            </a:r>
            <a:r>
              <a:rPr lang="en-US" sz="1700" dirty="0">
                <a:solidFill>
                  <a:schemeClr val="tx1"/>
                </a:solidFill>
              </a:rPr>
              <a:t>		</a:t>
            </a:r>
          </a:p>
          <a:p>
            <a:pPr marL="0" indent="0" algn="ctr" eaLnBrk="1" hangingPunct="1">
              <a:lnSpc>
                <a:spcPct val="80000"/>
              </a:lnSpc>
              <a:buNone/>
            </a:pPr>
            <a:endParaRPr lang="en-US" sz="1700" dirty="0">
              <a:solidFill>
                <a:schemeClr val="tx1"/>
              </a:solidFill>
            </a:endParaRPr>
          </a:p>
          <a:p>
            <a:pPr marL="0" indent="0" algn="ctr" eaLnBrk="1" hangingPunct="1">
              <a:lnSpc>
                <a:spcPct val="80000"/>
              </a:lnSpc>
              <a:buNone/>
            </a:pPr>
            <a:r>
              <a:rPr lang="en-US" sz="2400" dirty="0">
                <a:solidFill>
                  <a:schemeClr val="tx1"/>
                </a:solidFill>
              </a:rPr>
              <a:t>				</a:t>
            </a:r>
            <a:br>
              <a:rPr lang="en-US" sz="2400" dirty="0">
                <a:solidFill>
                  <a:schemeClr val="tx1"/>
                </a:solidFill>
              </a:rPr>
            </a:br>
            <a:r>
              <a:rPr lang="en-US" sz="2400" dirty="0">
                <a:solidFill>
                  <a:schemeClr val="tx1"/>
                </a:solidFill>
              </a:rPr>
              <a:t>not at all                                   strongly                           extremely</a:t>
            </a:r>
            <a:br>
              <a:rPr lang="en-US" sz="2400" dirty="0">
                <a:solidFill>
                  <a:schemeClr val="tx1"/>
                </a:solidFill>
              </a:rPr>
            </a:br>
            <a:r>
              <a:rPr lang="en-US" sz="2400" dirty="0">
                <a:solidFill>
                  <a:schemeClr val="tx1"/>
                </a:solidFill>
              </a:rPr>
              <a:t> |--------------------------------------------------------------------------|</a:t>
            </a:r>
          </a:p>
        </p:txBody>
      </p:sp>
      <p:sp>
        <p:nvSpPr>
          <p:cNvPr id="2" name="Slide Number Placeholder 1"/>
          <p:cNvSpPr>
            <a:spLocks noGrp="1"/>
          </p:cNvSpPr>
          <p:nvPr>
            <p:ph type="sldNum" sz="quarter" idx="12"/>
          </p:nvPr>
        </p:nvSpPr>
        <p:spPr/>
        <p:txBody>
          <a:bodyPr/>
          <a:lstStyle/>
          <a:p>
            <a:pPr>
              <a:defRPr/>
            </a:pPr>
            <a:fld id="{CC28AA9E-154A-4EF3-A77B-2C040BC8623B}" type="slidenum">
              <a:rPr lang="en-US"/>
              <a:pPr>
                <a:defRPr/>
              </a:pPr>
              <a:t>99</a:t>
            </a:fld>
            <a:endParaRPr lang="en-US"/>
          </a:p>
        </p:txBody>
      </p:sp>
      <p:sp>
        <p:nvSpPr>
          <p:cNvPr id="40964" name="Control 2"/>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40965" name="Control 3"/>
          <p:cNvSpPr>
            <a:spLocks noChangeArrowheads="1" noChangeShapeType="1"/>
          </p:cNvSpPr>
          <p:nvPr/>
        </p:nvSpPr>
        <p:spPr bwMode="auto">
          <a:xfrm>
            <a:off x="457200" y="3543300"/>
            <a:ext cx="914400" cy="914400"/>
          </a:xfrm>
          <a:prstGeom prst="rect">
            <a:avLst/>
          </a:prstGeom>
          <a:noFill/>
          <a:ln w="9525">
            <a:noFill/>
            <a:miter lim="800000"/>
            <a:headEnd/>
            <a:tailEnd/>
          </a:ln>
        </p:spPr>
        <p:txBody>
          <a:bodyPr/>
          <a:lstStyle/>
          <a:p>
            <a:endParaRPr lang="en-US">
              <a:latin typeface="Palatino Linotype" pitchFamily="18" charset="0"/>
            </a:endParaRPr>
          </a:p>
        </p:txBody>
      </p:sp>
      <p:sp>
        <p:nvSpPr>
          <p:cNvPr id="3" name="TextBox 2"/>
          <p:cNvSpPr txBox="1"/>
          <p:nvPr/>
        </p:nvSpPr>
        <p:spPr>
          <a:xfrm>
            <a:off x="457200" y="6019800"/>
            <a:ext cx="4271362" cy="369332"/>
          </a:xfrm>
          <a:prstGeom prst="rect">
            <a:avLst/>
          </a:prstGeom>
          <a:noFill/>
        </p:spPr>
        <p:txBody>
          <a:bodyPr wrap="none" rtlCol="0">
            <a:spAutoFit/>
          </a:bodyPr>
          <a:lstStyle/>
          <a:p>
            <a:r>
              <a:rPr lang="en-US" dirty="0"/>
              <a:t>(Wording based on McGraw et al, 2010)</a:t>
            </a:r>
          </a:p>
        </p:txBody>
      </p:sp>
    </p:spTree>
    <p:extLst>
      <p:ext uri="{BB962C8B-B14F-4D97-AF65-F5344CB8AC3E}">
        <p14:creationId xmlns:p14="http://schemas.microsoft.com/office/powerpoint/2010/main" val="3510098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1901</TotalTime>
  <Words>4099</Words>
  <Application>Microsoft Macintosh PowerPoint</Application>
  <PresentationFormat>On-screen Show (4:3)</PresentationFormat>
  <Paragraphs>673</Paragraphs>
  <Slides>110</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110</vt:i4>
      </vt:variant>
    </vt:vector>
  </HeadingPairs>
  <TitlesOfParts>
    <vt:vector size="116" baseType="lpstr">
      <vt:lpstr>Graphik</vt:lpstr>
      <vt:lpstr>TNYAdobeCaslonPro</vt:lpstr>
      <vt:lpstr>Arial</vt:lpstr>
      <vt:lpstr>Calibri</vt:lpstr>
      <vt:lpstr>Palatino Linotype</vt:lpstr>
      <vt:lpstr>Office Theme</vt:lpstr>
      <vt:lpstr>The sign effect in past and future discounting</vt:lpstr>
      <vt:lpstr>Co-authors</vt:lpstr>
      <vt:lpstr>Temporal Discounting</vt:lpstr>
      <vt:lpstr>The Sign Effect: Across Domains</vt:lpstr>
      <vt:lpstr>What causes the sign effect?</vt:lpstr>
      <vt:lpstr>Loss Aversion?</vt:lpstr>
      <vt:lpstr>Pilot 1: Loss Aversion?</vt:lpstr>
      <vt:lpstr>Contemplation Utility?</vt:lpstr>
      <vt:lpstr>Kiss from a movie star: when? (Loewenstein, 1987)</vt:lpstr>
      <vt:lpstr>Scheduling a dental procedure</vt:lpstr>
      <vt:lpstr>Contemplation Utility?</vt:lpstr>
      <vt:lpstr>Kiss from a movie star  (Loewenstein 1987; N=30)</vt:lpstr>
      <vt:lpstr>Pilot 2: Kiss from a movie star (Replication; N=206)</vt:lpstr>
      <vt:lpstr>Pilot 3: Contemplating Retirement</vt:lpstr>
      <vt:lpstr>Pilot 3: Facebook Field Study</vt:lpstr>
      <vt:lpstr>Pilot 3: Facebook Settings</vt:lpstr>
      <vt:lpstr>Pilot 3: contemplation msg absent</vt:lpstr>
      <vt:lpstr>Pilot 3: contemplation msg present</vt:lpstr>
      <vt:lpstr>Pilot 3: Facebook Results (CTR)</vt:lpstr>
      <vt:lpstr>Pilot 3: Facebook Results (CPC)</vt:lpstr>
      <vt:lpstr>Pilot 3: Summary</vt:lpstr>
      <vt:lpstr>Future vs Past,  A critical test of the sign effect  </vt:lpstr>
      <vt:lpstr>Overview</vt:lpstr>
      <vt:lpstr>Study 1a</vt:lpstr>
      <vt:lpstr>Study 1a: Methods</vt:lpstr>
      <vt:lpstr>PowerPoint Presentation</vt:lpstr>
      <vt:lpstr>PowerPoint Presentation</vt:lpstr>
      <vt:lpstr>Study 1a: Contemplation Utility</vt:lpstr>
      <vt:lpstr>Study 1a: Discounting Results</vt:lpstr>
      <vt:lpstr>Study 1a: Contemplation Utility Results</vt:lpstr>
      <vt:lpstr>Study 1a: Mediation</vt:lpstr>
      <vt:lpstr>Study 1b</vt:lpstr>
      <vt:lpstr>Study 1b: Methods</vt:lpstr>
      <vt:lpstr>PowerPoint Presentation</vt:lpstr>
      <vt:lpstr>Study 1b: Discounting</vt:lpstr>
      <vt:lpstr>Study 1b: Contemplation utility</vt:lpstr>
      <vt:lpstr>Study 1b: Mediation</vt:lpstr>
      <vt:lpstr>Study 1: Discussion</vt:lpstr>
      <vt:lpstr>Study 2: Real Events </vt:lpstr>
      <vt:lpstr>Study 2: Stimuli</vt:lpstr>
      <vt:lpstr>Study 2: Methods</vt:lpstr>
      <vt:lpstr>Study 2: Methods T1</vt:lpstr>
      <vt:lpstr>T1 Experience prediction</vt:lpstr>
      <vt:lpstr>T1 Contemplation utility</vt:lpstr>
      <vt:lpstr>T2 Experience ratings</vt:lpstr>
      <vt:lpstr>T3 Experience Memory</vt:lpstr>
      <vt:lpstr>T3 Contemplation Utility</vt:lpstr>
      <vt:lpstr>Study 2 Results: Contemplation Utility</vt:lpstr>
      <vt:lpstr>Study 2 Results: Contemplation Utility</vt:lpstr>
      <vt:lpstr>Study 2: Discussion</vt:lpstr>
      <vt:lpstr>Study 3</vt:lpstr>
      <vt:lpstr>Study 3: Methods</vt:lpstr>
      <vt:lpstr>Study 3: Methods</vt:lpstr>
      <vt:lpstr>Study 3: Financial Utility Curvature</vt:lpstr>
      <vt:lpstr>Study 3: Hedonic Utility Curvature</vt:lpstr>
      <vt:lpstr>Study 3: Summary of Results</vt:lpstr>
      <vt:lpstr>Connection to Distant Self</vt:lpstr>
      <vt:lpstr>Connection to Distant Self</vt:lpstr>
      <vt:lpstr>Study 4: Uncertainty</vt:lpstr>
      <vt:lpstr>Study 4: Methods</vt:lpstr>
      <vt:lpstr>Study 4: Methods</vt:lpstr>
      <vt:lpstr>PowerPoint Presentation</vt:lpstr>
      <vt:lpstr>PowerPoint Presentation</vt:lpstr>
      <vt:lpstr>PowerPoint Presentation</vt:lpstr>
      <vt:lpstr>PowerPoint Presentation</vt:lpstr>
      <vt:lpstr>PowerPoint Presentation</vt:lpstr>
      <vt:lpstr>PowerPoint Presentation</vt:lpstr>
      <vt:lpstr>Study 4: Methods</vt:lpstr>
      <vt:lpstr>Study 4 Results: Time Prefs</vt:lpstr>
      <vt:lpstr>Study 4 Results: Contemplation</vt:lpstr>
      <vt:lpstr>Uncertainty Results</vt:lpstr>
      <vt:lpstr>Conclusions</vt:lpstr>
      <vt:lpstr>Thank you!</vt:lpstr>
      <vt:lpstr>Extra Slides</vt:lpstr>
      <vt:lpstr>Study 1: Contemplating payment plans vs rebates</vt:lpstr>
      <vt:lpstr>PowerPoint Presentation</vt:lpstr>
      <vt:lpstr>PowerPoint Presentation</vt:lpstr>
      <vt:lpstr>PowerPoint Presentation</vt:lpstr>
      <vt:lpstr>PowerPoint Presentation</vt:lpstr>
      <vt:lpstr>Study 1: Proportion choosing “impatient” Brand A</vt:lpstr>
      <vt:lpstr>Study 1: Contemplation Utility</vt:lpstr>
      <vt:lpstr>Study 1: Controlling for Loss Aversion</vt:lpstr>
      <vt:lpstr>Study 1: Summary &amp; Discussion</vt:lpstr>
      <vt:lpstr>Study 3: Controlling for Loss Aversion</vt:lpstr>
      <vt:lpstr>Accept this pair of events?</vt:lpstr>
      <vt:lpstr>Accept this pair of events?</vt:lpstr>
      <vt:lpstr>Accept this pair of events?</vt:lpstr>
      <vt:lpstr>Accept this pair of events?</vt:lpstr>
      <vt:lpstr>Accept this pair of events?</vt:lpstr>
      <vt:lpstr>Accept this pair of events?</vt:lpstr>
      <vt:lpstr>Study 3: Stimulus</vt:lpstr>
      <vt:lpstr>Study 3: Stimulus</vt:lpstr>
      <vt:lpstr>Study 3: Stimulus</vt:lpstr>
      <vt:lpstr>Study 3: Stimulus</vt:lpstr>
      <vt:lpstr>Study 3: Stimulus</vt:lpstr>
      <vt:lpstr>Study 3: Stimulus</vt:lpstr>
      <vt:lpstr>Time preferences</vt:lpstr>
      <vt:lpstr>Time preferences</vt:lpstr>
      <vt:lpstr>Study 3: Stimulus</vt:lpstr>
      <vt:lpstr>Study 3: Stimulus</vt:lpstr>
      <vt:lpstr>Utility for experience and anticipation</vt:lpstr>
      <vt:lpstr>Study 4: Why asymmetric? </vt:lpstr>
      <vt:lpstr>Study 4: Methods</vt:lpstr>
      <vt:lpstr>Study 4 Results</vt:lpstr>
      <vt:lpstr>Study 5: Contemplating Jellybeans</vt:lpstr>
      <vt:lpstr>Study 5: Methods</vt:lpstr>
      <vt:lpstr>PowerPoint Presentation</vt:lpstr>
      <vt:lpstr>Study 6: Eliminating contemplation</vt:lpstr>
      <vt:lpstr>Study 6: choosing “immediately”</vt:lpstr>
      <vt:lpstr>Study 6: “discounting”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Sign Effect in Past and Future Discounting</dc:title>
  <dc:creator>Dave</dc:creator>
  <cp:lastModifiedBy>jcheng08@student.ubc.ca</cp:lastModifiedBy>
  <cp:revision>219</cp:revision>
  <dcterms:created xsi:type="dcterms:W3CDTF">2006-08-16T00:00:00Z</dcterms:created>
  <dcterms:modified xsi:type="dcterms:W3CDTF">2022-10-30T18:20:46Z</dcterms:modified>
</cp:coreProperties>
</file>